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10.03.2013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http://www.ogm.gov.tr/agaclarimiz/foto_kayin.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5" name="4 Metin kutusu"/>
          <p:cNvSpPr txBox="1"/>
          <p:nvPr/>
        </p:nvSpPr>
        <p:spPr>
          <a:xfrm>
            <a:off x="1500166" y="1285860"/>
            <a:ext cx="607223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800" b="1" kern="10" dirty="0" smtClean="0">
                <a:ln w="9525">
                  <a:solidFill>
                    <a:srgbClr val="000000"/>
                  </a:solidFill>
                  <a:round/>
                  <a:headEnd/>
                  <a:tailEnd/>
                </a:ln>
                <a:solidFill>
                  <a:schemeClr val="folHlink"/>
                </a:solidFill>
                <a:latin typeface="Garamond"/>
              </a:rPr>
              <a:t>TÜRKİYE'NİN  BİTKİ  </a:t>
            </a:r>
            <a:r>
              <a:rPr lang="tr-TR" sz="2800" b="1" kern="10" dirty="0" smtClean="0">
                <a:ln w="9525">
                  <a:solidFill>
                    <a:srgbClr val="000000"/>
                  </a:solidFill>
                  <a:round/>
                  <a:headEnd/>
                  <a:tailEnd/>
                </a:ln>
                <a:solidFill>
                  <a:schemeClr val="folHlink"/>
                </a:solidFill>
                <a:latin typeface="Garamond"/>
              </a:rPr>
              <a:t>ÖRTÜSÜ</a:t>
            </a:r>
            <a:endParaRPr lang="tr-TR" sz="2800" b="1" kern="10" dirty="0" smtClean="0">
              <a:ln w="9525">
                <a:solidFill>
                  <a:srgbClr val="000000"/>
                </a:solidFill>
                <a:round/>
                <a:headEnd/>
                <a:tailEnd/>
              </a:ln>
              <a:solidFill>
                <a:schemeClr val="folHlink"/>
              </a:solidFill>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1357290" y="857232"/>
            <a:ext cx="6357982"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tr-TR" sz="2400" b="1" dirty="0" smtClean="0">
                <a:solidFill>
                  <a:schemeClr val="tx2"/>
                </a:solidFill>
              </a:rPr>
              <a:t>Karadeniz Bölgesi'nde geniş yapraklı bu ormanlar altında çeşitli ağaççık ve çalılıklar da bulunur. </a:t>
            </a:r>
          </a:p>
          <a:p>
            <a:pPr>
              <a:buFont typeface="Wingdings" pitchFamily="2" charset="2"/>
              <a:buNone/>
            </a:pPr>
            <a:r>
              <a:rPr lang="tr-TR" sz="2400" b="1" dirty="0" smtClean="0">
                <a:solidFill>
                  <a:schemeClr val="tx2"/>
                </a:solidFill>
              </a:rPr>
              <a:t>    Orman altı bitki örtüsünü oluşturan bu ağaççıklar </a:t>
            </a:r>
          </a:p>
          <a:p>
            <a:pPr>
              <a:buFont typeface="Wingdings" pitchFamily="2" charset="2"/>
              <a:buChar char="v"/>
            </a:pPr>
            <a:r>
              <a:rPr lang="tr-TR" sz="2400" b="1" dirty="0" smtClean="0">
                <a:solidFill>
                  <a:schemeClr val="tx2"/>
                </a:solidFill>
              </a:rPr>
              <a:t>Fındık</a:t>
            </a:r>
          </a:p>
          <a:p>
            <a:pPr>
              <a:buFont typeface="Wingdings" pitchFamily="2" charset="2"/>
              <a:buChar char="v"/>
            </a:pPr>
            <a:r>
              <a:rPr lang="tr-TR" sz="2400" b="1" dirty="0" smtClean="0">
                <a:solidFill>
                  <a:schemeClr val="tx2"/>
                </a:solidFill>
              </a:rPr>
              <a:t>Üvez</a:t>
            </a:r>
          </a:p>
          <a:p>
            <a:pPr>
              <a:buFont typeface="Wingdings" pitchFamily="2" charset="2"/>
              <a:buChar char="v"/>
            </a:pPr>
            <a:r>
              <a:rPr lang="tr-TR" sz="2400" b="1" dirty="0" smtClean="0">
                <a:solidFill>
                  <a:schemeClr val="tx2"/>
                </a:solidFill>
              </a:rPr>
              <a:t>Kayacık </a:t>
            </a:r>
          </a:p>
          <a:p>
            <a:pPr>
              <a:buFont typeface="Wingdings" pitchFamily="2" charset="2"/>
              <a:buChar char="v"/>
            </a:pPr>
            <a:r>
              <a:rPr lang="tr-TR" sz="2400" b="1" dirty="0" smtClean="0">
                <a:solidFill>
                  <a:schemeClr val="tx2"/>
                </a:solidFill>
              </a:rPr>
              <a:t>Kızılcık </a:t>
            </a:r>
          </a:p>
          <a:p>
            <a:pPr>
              <a:buFont typeface="Wingdings" pitchFamily="2" charset="2"/>
              <a:buChar char="v"/>
            </a:pPr>
            <a:r>
              <a:rPr lang="tr-TR" sz="2400" b="1" dirty="0" smtClean="0">
                <a:solidFill>
                  <a:schemeClr val="tx2"/>
                </a:solidFill>
              </a:rPr>
              <a:t>Çoban Püskülü </a:t>
            </a:r>
          </a:p>
          <a:p>
            <a:pPr>
              <a:buFont typeface="Wingdings" pitchFamily="2" charset="2"/>
              <a:buChar char="v"/>
            </a:pPr>
            <a:r>
              <a:rPr lang="tr-TR" sz="2400" b="1" dirty="0" smtClean="0">
                <a:solidFill>
                  <a:schemeClr val="tx2"/>
                </a:solidFill>
              </a:rPr>
              <a:t>Karayemiş </a:t>
            </a:r>
          </a:p>
          <a:p>
            <a:pPr>
              <a:buFont typeface="Wingdings" pitchFamily="2" charset="2"/>
              <a:buChar char="v"/>
            </a:pPr>
            <a:r>
              <a:rPr lang="tr-TR" sz="2400" b="1" dirty="0" smtClean="0">
                <a:solidFill>
                  <a:schemeClr val="tx2"/>
                </a:solidFill>
              </a:rPr>
              <a:t>Orman Gülleridir</a:t>
            </a:r>
            <a:r>
              <a:rPr lang="tr-TR" sz="2400" b="1" dirty="0" smtClean="0">
                <a:solidFill>
                  <a:schemeClr val="tx2"/>
                </a:solidFill>
              </a:rPr>
              <a:t>.</a:t>
            </a:r>
            <a:endParaRPr lang="tr-T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0" y="1214422"/>
            <a:ext cx="91440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b="1" dirty="0" smtClean="0">
                <a:solidFill>
                  <a:schemeClr val="tx2"/>
                </a:solidFill>
              </a:rPr>
              <a:t>Bölgede, 1000 metreye kadar görülen geniş yapraklı ormanlar 1000 metreden sonra yerini karışık ormanlara bırakır. </a:t>
            </a:r>
            <a:endParaRPr lang="tr-TR" sz="2400" b="1" dirty="0" smtClean="0">
              <a:solidFill>
                <a:schemeClr val="tx2"/>
              </a:solidFill>
            </a:endParaRPr>
          </a:p>
          <a:p>
            <a:endParaRPr lang="tr-TR" sz="2400" b="1" dirty="0" smtClean="0">
              <a:solidFill>
                <a:schemeClr val="tx2"/>
              </a:solidFill>
            </a:endParaRPr>
          </a:p>
          <a:p>
            <a:r>
              <a:rPr lang="tr-TR" sz="2400" b="1" dirty="0" smtClean="0">
                <a:solidFill>
                  <a:schemeClr val="tx2"/>
                </a:solidFill>
              </a:rPr>
              <a:t>İğne ve geniş yapraklı ağaçlardan oluşan karışık ormanlar genelde 1000 - 1500 metre yükseltileri arasında bulunur. </a:t>
            </a:r>
            <a:endParaRPr lang="tr-TR" sz="2400" b="1" dirty="0" smtClean="0">
              <a:solidFill>
                <a:schemeClr val="tx2"/>
              </a:solidFill>
            </a:endParaRPr>
          </a:p>
          <a:p>
            <a:endParaRPr lang="tr-TR" sz="2400" b="1" dirty="0" smtClean="0">
              <a:solidFill>
                <a:schemeClr val="tx2"/>
              </a:solidFill>
            </a:endParaRPr>
          </a:p>
          <a:p>
            <a:r>
              <a:rPr lang="tr-TR" sz="2400" b="1" dirty="0" smtClean="0">
                <a:solidFill>
                  <a:schemeClr val="tx2"/>
                </a:solidFill>
              </a:rPr>
              <a:t>Bu ormanlar, Doğu Karadeniz Bölümü'nde kayın ve ladin, Orta ve Batı Karadeniz bölümlerinde daha çok kayın, </a:t>
            </a:r>
            <a:r>
              <a:rPr lang="tr-TR" sz="2400" b="1" dirty="0" err="1" smtClean="0">
                <a:solidFill>
                  <a:schemeClr val="tx2"/>
                </a:solidFill>
              </a:rPr>
              <a:t>göknar</a:t>
            </a:r>
            <a:r>
              <a:rPr lang="tr-TR" sz="2400" b="1" dirty="0" smtClean="0">
                <a:solidFill>
                  <a:schemeClr val="tx2"/>
                </a:solidFill>
              </a:rPr>
              <a:t> (köknar) ve sarıçam ağaçlarından oluşur.</a:t>
            </a: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928662" y="714356"/>
            <a:ext cx="7072362"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tr-TR" sz="2400" b="1" dirty="0" smtClean="0">
                <a:solidFill>
                  <a:schemeClr val="tx2"/>
                </a:solidFill>
              </a:rPr>
              <a:t>Karadeniz ormanları bölgesinde, 1200 ve özellikle 1500 metreden başlayıp 2000 metreye kadar olan kesimlerde, her zaman yeşil olan iğne yapraklı ormanlar yer alır. </a:t>
            </a:r>
          </a:p>
          <a:p>
            <a:pPr>
              <a:buFont typeface="Wingdings" pitchFamily="2" charset="2"/>
              <a:buChar char="v"/>
            </a:pPr>
            <a:r>
              <a:rPr lang="tr-TR" sz="2400" b="1" dirty="0" smtClean="0">
                <a:solidFill>
                  <a:schemeClr val="tx2"/>
                </a:solidFill>
              </a:rPr>
              <a:t>Bu ormanlar, Doğu Karadeniz Bölümü'nde daha çok ladin ve sarıçam, Batı Karadeniz Bölümünde sarıçam ve kayın ağaçlarından oluşur.</a:t>
            </a:r>
          </a:p>
          <a:p>
            <a:pPr>
              <a:buFont typeface="Wingdings" pitchFamily="2" charset="2"/>
              <a:buChar char="v"/>
            </a:pPr>
            <a:r>
              <a:rPr lang="tr-TR" sz="2400" b="1" dirty="0" smtClean="0">
                <a:solidFill>
                  <a:schemeClr val="tx2"/>
                </a:solidFill>
              </a:rPr>
              <a:t>Karadeniz Bölgesi'nin diğer ormanlarını meşeler oluşturur. Meşe ormanlar plâtoluk alanlarda, Karadeniz Bölgesi'nin iç kesimlerindeki vadilerde ve Bolu - Mudurnu oluğunda yaygındır.</a:t>
            </a:r>
            <a:r>
              <a:rPr lang="tr-TR" sz="2400" dirty="0" smtClean="0">
                <a:solidFill>
                  <a:schemeClr val="tx2"/>
                </a:solidFill>
              </a:rPr>
              <a:t> </a:t>
            </a:r>
          </a:p>
          <a:p>
            <a:endParaRPr lang="tr-TR" sz="2400" dirty="0" smtClean="0">
              <a:solidFill>
                <a:schemeClr val="tx2"/>
              </a:solidFill>
            </a:endParaRP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2357422" y="285728"/>
            <a:ext cx="407196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2</a:t>
            </a:r>
            <a:r>
              <a:rPr lang="tr-TR" sz="2400" dirty="0" smtClean="0">
                <a:solidFill>
                  <a:srgbClr val="0033CC"/>
                </a:solidFill>
              </a:rPr>
              <a:t>. Batı Anadolu </a:t>
            </a:r>
            <a:r>
              <a:rPr lang="tr-TR" sz="2400" dirty="0" smtClean="0">
                <a:solidFill>
                  <a:srgbClr val="0033CC"/>
                </a:solidFill>
              </a:rPr>
              <a:t>Ormanları</a:t>
            </a:r>
            <a:endParaRPr lang="tr-TR" sz="2400" dirty="0"/>
          </a:p>
        </p:txBody>
      </p:sp>
      <p:sp>
        <p:nvSpPr>
          <p:cNvPr id="5" name="4 Metin kutusu"/>
          <p:cNvSpPr txBox="1"/>
          <p:nvPr/>
        </p:nvSpPr>
        <p:spPr>
          <a:xfrm>
            <a:off x="928662" y="1000108"/>
            <a:ext cx="7429552" cy="45981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buClr>
                <a:srgbClr val="0033CC"/>
              </a:buClr>
              <a:buFont typeface="Wingdings" pitchFamily="2" charset="2"/>
              <a:buChar char="v"/>
            </a:pPr>
            <a:r>
              <a:rPr lang="tr-TR" sz="2400" b="1" dirty="0" smtClean="0">
                <a:solidFill>
                  <a:schemeClr val="tx2"/>
                </a:solidFill>
              </a:rPr>
              <a:t>Batı Anadolu'da yer alan ormanlar yükseklik koşullarına göre değişiklik gösterir. Ege Bölgesi'nde 600 - 800 metreye kadar olan sahalarda maki toplulukları ve kızılçam ormanları karışık hâlde bulunur. </a:t>
            </a:r>
          </a:p>
          <a:p>
            <a:pPr>
              <a:lnSpc>
                <a:spcPct val="80000"/>
              </a:lnSpc>
              <a:buClr>
                <a:srgbClr val="0033CC"/>
              </a:buClr>
              <a:buFont typeface="Wingdings" pitchFamily="2" charset="2"/>
              <a:buChar char="v"/>
            </a:pPr>
            <a:r>
              <a:rPr lang="tr-TR" sz="2400" b="1" dirty="0" smtClean="0">
                <a:solidFill>
                  <a:schemeClr val="tx2"/>
                </a:solidFill>
              </a:rPr>
              <a:t>Kızılçam ormanları, soğuğa fazla dayanıklı olmadıkları için denize bakan yamaçlarda 800 metreye kadar görülürken, iç kesimlerdeki yamaçlarda 600 metreye kadar görülebilir. Bu yüksekliğin üzerinde ise 2000 metreye kadar karaçam ormanları görülür.</a:t>
            </a:r>
          </a:p>
          <a:p>
            <a:pPr>
              <a:lnSpc>
                <a:spcPct val="80000"/>
              </a:lnSpc>
              <a:buClr>
                <a:srgbClr val="0033CC"/>
              </a:buClr>
              <a:buFont typeface="Wingdings" pitchFamily="2" charset="2"/>
              <a:buChar char="v"/>
            </a:pPr>
            <a:r>
              <a:rPr lang="tr-TR" sz="2400" b="1" dirty="0" smtClean="0">
                <a:solidFill>
                  <a:schemeClr val="tx2"/>
                </a:solidFill>
              </a:rPr>
              <a:t>Güney Marmara Bölümü'nde dağların kuzeye bakan yüksek yamaçlarında kayın ormanları gelişmiştir. Uludağ'ın eteklerinde kestane ağaçları daha yukarılarda ise meşe, kayın, </a:t>
            </a:r>
            <a:r>
              <a:rPr lang="tr-TR" sz="2400" b="1" dirty="0" err="1" smtClean="0">
                <a:solidFill>
                  <a:schemeClr val="tx2"/>
                </a:solidFill>
              </a:rPr>
              <a:t>göknar</a:t>
            </a:r>
            <a:r>
              <a:rPr lang="tr-TR" sz="2400" b="1" dirty="0" smtClean="0">
                <a:solidFill>
                  <a:schemeClr val="tx2"/>
                </a:solidFill>
              </a:rPr>
              <a:t> ve karaçamlar karışık hâlde bulunur.</a:t>
            </a: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2857488" y="214290"/>
            <a:ext cx="342902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3. Akdeniz </a:t>
            </a:r>
            <a:r>
              <a:rPr lang="tr-TR" sz="2400" dirty="0" smtClean="0">
                <a:solidFill>
                  <a:srgbClr val="0033CC"/>
                </a:solidFill>
              </a:rPr>
              <a:t>Ormanları</a:t>
            </a:r>
            <a:endParaRPr lang="tr-TR" sz="2400" dirty="0"/>
          </a:p>
        </p:txBody>
      </p:sp>
      <p:sp>
        <p:nvSpPr>
          <p:cNvPr id="5" name="4 Metin kutusu"/>
          <p:cNvSpPr txBox="1"/>
          <p:nvPr/>
        </p:nvSpPr>
        <p:spPr>
          <a:xfrm>
            <a:off x="642910" y="1214422"/>
            <a:ext cx="8001056"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tr-TR" sz="2400" b="1" dirty="0" smtClean="0">
                <a:solidFill>
                  <a:schemeClr val="tx2"/>
                </a:solidFill>
              </a:rPr>
              <a:t>Akdeniz kıyılarında yaygın olan ormanlar kızılçam ormanlarıdır. Bu ormanlar, Akdeniz Bölgesi'nde </a:t>
            </a:r>
            <a:r>
              <a:rPr lang="tr-TR" sz="2400" b="1" dirty="0" err="1" smtClean="0">
                <a:solidFill>
                  <a:schemeClr val="tx2"/>
                </a:solidFill>
              </a:rPr>
              <a:t>Toroslar'ın</a:t>
            </a:r>
            <a:r>
              <a:rPr lang="tr-TR" sz="2400" b="1" dirty="0" smtClean="0">
                <a:solidFill>
                  <a:schemeClr val="tx2"/>
                </a:solidFill>
              </a:rPr>
              <a:t> güneye bakan yamaçlarında 1000 -1400 metreye kadar çıkarlar. </a:t>
            </a:r>
            <a:endParaRPr lang="tr-TR" sz="2400" b="1" dirty="0" smtClean="0">
              <a:solidFill>
                <a:schemeClr val="tx2"/>
              </a:solidFill>
            </a:endParaRPr>
          </a:p>
          <a:p>
            <a:endParaRPr lang="tr-TR" sz="2400" b="1" dirty="0" smtClean="0">
              <a:solidFill>
                <a:schemeClr val="tx2"/>
              </a:solidFill>
            </a:endParaRPr>
          </a:p>
          <a:p>
            <a:pPr>
              <a:buFont typeface="Wingdings" pitchFamily="2" charset="2"/>
              <a:buChar char="v"/>
            </a:pPr>
            <a:r>
              <a:rPr lang="tr-TR" sz="2400" b="1" dirty="0" smtClean="0">
                <a:solidFill>
                  <a:schemeClr val="tx2"/>
                </a:solidFill>
              </a:rPr>
              <a:t>Köyceğiz gölü çevresinde, sığla ağacı ve ormanları bulunur. Sığla ağacının gövdesinden yağ çıkarılır ve kozmetik sanayisinde kullanılır.</a:t>
            </a: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2714612" y="214290"/>
            <a:ext cx="35719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3. Akdeniz Ormanları</a:t>
            </a:r>
            <a:endParaRPr lang="tr-TR" sz="2400" dirty="0"/>
          </a:p>
        </p:txBody>
      </p:sp>
      <p:sp>
        <p:nvSpPr>
          <p:cNvPr id="5" name="4 Metin kutusu"/>
          <p:cNvSpPr txBox="1"/>
          <p:nvPr/>
        </p:nvSpPr>
        <p:spPr>
          <a:xfrm>
            <a:off x="785786" y="928670"/>
            <a:ext cx="6715172" cy="44135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90000"/>
              </a:lnSpc>
              <a:buFont typeface="Wingdings" pitchFamily="2" charset="2"/>
              <a:buChar char="v"/>
            </a:pPr>
            <a:r>
              <a:rPr lang="tr-TR" sz="2400" b="1" dirty="0" smtClean="0">
                <a:solidFill>
                  <a:schemeClr val="tx2"/>
                </a:solidFill>
              </a:rPr>
              <a:t>Akdeniz Bölgesi'ndeki dağların yüksek kesimlerinde sedir, </a:t>
            </a:r>
            <a:r>
              <a:rPr lang="tr-TR" sz="2400" b="1" dirty="0" err="1" smtClean="0">
                <a:solidFill>
                  <a:schemeClr val="tx2"/>
                </a:solidFill>
              </a:rPr>
              <a:t>göknar</a:t>
            </a:r>
            <a:r>
              <a:rPr lang="tr-TR" sz="2400" b="1" dirty="0" smtClean="0">
                <a:solidFill>
                  <a:schemeClr val="tx2"/>
                </a:solidFill>
              </a:rPr>
              <a:t> ve karaçamlardan oluşan iğne yapraklı ormanlar yer alır. </a:t>
            </a:r>
            <a:endParaRPr lang="tr-TR" sz="2400" b="1" dirty="0" smtClean="0">
              <a:solidFill>
                <a:schemeClr val="tx2"/>
              </a:solidFill>
            </a:endParaRPr>
          </a:p>
          <a:p>
            <a:pPr>
              <a:lnSpc>
                <a:spcPct val="90000"/>
              </a:lnSpc>
            </a:pPr>
            <a:endParaRPr lang="tr-TR" sz="2400" b="1" dirty="0" smtClean="0">
              <a:solidFill>
                <a:schemeClr val="tx2"/>
              </a:solidFill>
            </a:endParaRPr>
          </a:p>
          <a:p>
            <a:pPr>
              <a:lnSpc>
                <a:spcPct val="90000"/>
              </a:lnSpc>
              <a:buFont typeface="Wingdings" pitchFamily="2" charset="2"/>
              <a:buChar char="v"/>
            </a:pPr>
            <a:r>
              <a:rPr lang="tr-TR" sz="2400" b="1" dirty="0" smtClean="0">
                <a:solidFill>
                  <a:schemeClr val="tx2"/>
                </a:solidFill>
              </a:rPr>
              <a:t>Bu </a:t>
            </a:r>
            <a:r>
              <a:rPr lang="tr-TR" sz="2400" b="1" dirty="0" smtClean="0">
                <a:solidFill>
                  <a:schemeClr val="tx2"/>
                </a:solidFill>
              </a:rPr>
              <a:t>ormanlar genelde 1000 - 2000 metre yükseltiler arasında bulunur. </a:t>
            </a:r>
            <a:endParaRPr lang="tr-TR" sz="2400" b="1" dirty="0" smtClean="0">
              <a:solidFill>
                <a:schemeClr val="tx2"/>
              </a:solidFill>
            </a:endParaRPr>
          </a:p>
          <a:p>
            <a:pPr>
              <a:lnSpc>
                <a:spcPct val="90000"/>
              </a:lnSpc>
            </a:pPr>
            <a:endParaRPr lang="tr-TR" sz="2400" b="1" dirty="0" smtClean="0">
              <a:solidFill>
                <a:schemeClr val="tx2"/>
              </a:solidFill>
            </a:endParaRPr>
          </a:p>
          <a:p>
            <a:pPr>
              <a:lnSpc>
                <a:spcPct val="90000"/>
              </a:lnSpc>
              <a:buFont typeface="Wingdings" pitchFamily="2" charset="2"/>
              <a:buChar char="v"/>
            </a:pPr>
            <a:r>
              <a:rPr lang="tr-TR" sz="2400" b="1" dirty="0" smtClean="0">
                <a:solidFill>
                  <a:schemeClr val="tx2"/>
                </a:solidFill>
              </a:rPr>
              <a:t>Akdeniz Bölgesi'nde Karadeniz'e özgü ağaçlar ve ağaççıklar da görülmektedir. </a:t>
            </a:r>
            <a:endParaRPr lang="tr-TR" sz="2400" b="1" dirty="0" smtClean="0">
              <a:solidFill>
                <a:schemeClr val="tx2"/>
              </a:solidFill>
            </a:endParaRPr>
          </a:p>
          <a:p>
            <a:pPr>
              <a:lnSpc>
                <a:spcPct val="90000"/>
              </a:lnSpc>
            </a:pPr>
            <a:endParaRPr lang="tr-TR" sz="2400" b="1" dirty="0" smtClean="0">
              <a:solidFill>
                <a:schemeClr val="tx2"/>
              </a:solidFill>
            </a:endParaRPr>
          </a:p>
          <a:p>
            <a:pPr>
              <a:lnSpc>
                <a:spcPct val="90000"/>
              </a:lnSpc>
              <a:buFont typeface="Wingdings" pitchFamily="2" charset="2"/>
              <a:buChar char="v"/>
            </a:pPr>
            <a:r>
              <a:rPr lang="tr-TR" sz="2400" b="1" dirty="0" smtClean="0">
                <a:solidFill>
                  <a:schemeClr val="tx2"/>
                </a:solidFill>
              </a:rPr>
              <a:t>Bunların </a:t>
            </a:r>
            <a:r>
              <a:rPr lang="tr-TR" sz="2400" b="1" dirty="0" err="1" smtClean="0">
                <a:solidFill>
                  <a:schemeClr val="tx2"/>
                </a:solidFill>
              </a:rPr>
              <a:t>başlıcaları</a:t>
            </a:r>
            <a:r>
              <a:rPr lang="tr-TR" sz="2400" b="1" dirty="0" smtClean="0">
                <a:solidFill>
                  <a:schemeClr val="tx2"/>
                </a:solidFill>
              </a:rPr>
              <a:t>, Nur dağları üzerindeki kayın ormanları ile Batı ve Orta </a:t>
            </a:r>
            <a:r>
              <a:rPr lang="tr-TR" sz="2400" b="1" dirty="0" err="1" smtClean="0">
                <a:solidFill>
                  <a:schemeClr val="tx2"/>
                </a:solidFill>
              </a:rPr>
              <a:t>Toroslar'da</a:t>
            </a:r>
            <a:r>
              <a:rPr lang="tr-TR" sz="2400" b="1" dirty="0" smtClean="0">
                <a:solidFill>
                  <a:schemeClr val="tx2"/>
                </a:solidFill>
              </a:rPr>
              <a:t> bulunan ıhlamur, fındık, kızılcık gibi ağaççıklardır</a:t>
            </a:r>
            <a:r>
              <a:rPr lang="tr-TR" sz="2400" b="1" dirty="0" smtClean="0">
                <a:solidFill>
                  <a:schemeClr val="tx2"/>
                </a:solidFill>
              </a:rPr>
              <a:t>.</a:t>
            </a:r>
            <a:endParaRPr lang="tr-T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1785918" y="285728"/>
            <a:ext cx="55007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chemeClr val="tx2"/>
                </a:solidFill>
              </a:rPr>
              <a:t>TÜRKİYE’DE BİTKİ ÖRTÜSÜNÜN DAĞILIŞI </a:t>
            </a:r>
            <a:endParaRPr lang="tr-TR" sz="2400" dirty="0">
              <a:solidFill>
                <a:schemeClr val="tx2"/>
              </a:solidFill>
            </a:endParaRPr>
          </a:p>
        </p:txBody>
      </p:sp>
      <p:pic>
        <p:nvPicPr>
          <p:cNvPr id="5" name="Picture 4"/>
          <p:cNvPicPr>
            <a:picLocks noChangeAspect="1" noChangeArrowheads="1"/>
          </p:cNvPicPr>
          <p:nvPr/>
        </p:nvPicPr>
        <p:blipFill>
          <a:blip r:embed="rId3"/>
          <a:srcRect/>
          <a:stretch>
            <a:fillRect/>
          </a:stretch>
        </p:blipFill>
        <p:spPr>
          <a:xfrm>
            <a:off x="0" y="928670"/>
            <a:ext cx="9144000" cy="5143512"/>
          </a:xfrm>
          <a:prstGeom prst="rect">
            <a:avLst/>
          </a:prstGeom>
          <a:noFill/>
          <a:ln w="38100">
            <a:solidFill>
              <a:srgbClr val="00008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1857356" y="214290"/>
            <a:ext cx="514353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4. Doğu ve İç Anadolu Ormanları</a:t>
            </a:r>
            <a:endParaRPr lang="tr-TR" sz="2400" dirty="0"/>
          </a:p>
        </p:txBody>
      </p:sp>
      <p:sp>
        <p:nvSpPr>
          <p:cNvPr id="5" name="4 Metin kutusu"/>
          <p:cNvSpPr txBox="1"/>
          <p:nvPr/>
        </p:nvSpPr>
        <p:spPr>
          <a:xfrm>
            <a:off x="642910" y="1071546"/>
            <a:ext cx="6929486"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tr-TR" sz="2400" b="1" dirty="0" smtClean="0">
                <a:solidFill>
                  <a:schemeClr val="tx2"/>
                </a:solidFill>
              </a:rPr>
              <a:t>Doğu ve İç Anadolu bölgelerinde karasal iklim hüküm sürer. Bu nedenle, buralardaki ormanlar kıyılardaki ormanlarımız kadar gelişmemiştir. Sıcaklık ve yağış azlığı bu bölgelerimizde ormanların fazla gelişmesini engeller</a:t>
            </a:r>
            <a:r>
              <a:rPr lang="tr-TR" sz="2400" b="1" dirty="0" smtClean="0">
                <a:solidFill>
                  <a:schemeClr val="tx2"/>
                </a:solidFill>
              </a:rPr>
              <a:t>.</a:t>
            </a:r>
          </a:p>
          <a:p>
            <a:pPr>
              <a:buFont typeface="Wingdings" pitchFamily="2" charset="2"/>
              <a:buChar char="v"/>
            </a:pPr>
            <a:endParaRPr lang="tr-TR" sz="2400" b="1" dirty="0" smtClean="0">
              <a:solidFill>
                <a:schemeClr val="tx2"/>
              </a:solidFill>
            </a:endParaRPr>
          </a:p>
          <a:p>
            <a:endParaRPr lang="tr-TR" sz="2400" b="1" dirty="0" smtClean="0">
              <a:solidFill>
                <a:schemeClr val="tx2"/>
              </a:solidFill>
            </a:endParaRPr>
          </a:p>
          <a:p>
            <a:pPr>
              <a:buFont typeface="Wingdings" pitchFamily="2" charset="2"/>
              <a:buChar char="v"/>
            </a:pPr>
            <a:r>
              <a:rPr lang="tr-TR" sz="2400" b="1" dirty="0" smtClean="0">
                <a:solidFill>
                  <a:schemeClr val="tx2"/>
                </a:solidFill>
              </a:rPr>
              <a:t>İç Anadolu Bölgesi'nde ormanlar, </a:t>
            </a:r>
            <a:r>
              <a:rPr lang="tr-TR" sz="2400" b="1" dirty="0" err="1" smtClean="0">
                <a:solidFill>
                  <a:schemeClr val="tx2"/>
                </a:solidFill>
              </a:rPr>
              <a:t>Toroslar'ın</a:t>
            </a:r>
            <a:r>
              <a:rPr lang="tr-TR" sz="2400" b="1" dirty="0" smtClean="0">
                <a:solidFill>
                  <a:schemeClr val="tx2"/>
                </a:solidFill>
              </a:rPr>
              <a:t> kuzeye bakan yamaçları ile Kuzey Anadolu dağlarının güneye bakan yamaçlarında yoğunlaşmıştır. Buralarda karaçam ve meşe ormanları bulunmaktadır</a:t>
            </a:r>
            <a:r>
              <a:rPr lang="tr-TR" sz="2400" b="1" dirty="0" smtClean="0">
                <a:solidFill>
                  <a:schemeClr val="tx2"/>
                </a:solidFill>
              </a:rPr>
              <a:t>.</a:t>
            </a:r>
            <a:endParaRPr lang="tr-T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4057" y="0"/>
            <a:ext cx="9139943" cy="6858000"/>
          </a:xfrm>
          <a:prstGeom prst="rect">
            <a:avLst/>
          </a:prstGeom>
        </p:spPr>
      </p:pic>
      <p:sp>
        <p:nvSpPr>
          <p:cNvPr id="3" name="2 Metin kutusu"/>
          <p:cNvSpPr txBox="1"/>
          <p:nvPr/>
        </p:nvSpPr>
        <p:spPr>
          <a:xfrm>
            <a:off x="2500298" y="714356"/>
            <a:ext cx="4286248"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b="1" dirty="0" smtClean="0">
                <a:solidFill>
                  <a:schemeClr val="tx2"/>
                </a:solidFill>
              </a:rPr>
              <a:t>Doğu Anadolu Bölgesi'ndeki ormanların çoğu dikilen meşe ağaçlarından oluşur. Bingöl, Malatya ve Tunceli civarında meşe toplulukları yaygındır.</a:t>
            </a:r>
          </a:p>
          <a:p>
            <a:r>
              <a:rPr lang="tr-TR" sz="2400" b="1" dirty="0" smtClean="0">
                <a:solidFill>
                  <a:schemeClr val="tx2"/>
                </a:solidFill>
              </a:rPr>
              <a:t>Güneydoğu Anadolu Bölgesi'ndeki orman alanları ise Güneydoğu </a:t>
            </a:r>
            <a:r>
              <a:rPr lang="tr-TR" sz="2400" b="1" dirty="0" err="1" smtClean="0">
                <a:solidFill>
                  <a:schemeClr val="tx2"/>
                </a:solidFill>
              </a:rPr>
              <a:t>Toroslar</a:t>
            </a:r>
            <a:r>
              <a:rPr lang="tr-TR" sz="2400" b="1" dirty="0" smtClean="0">
                <a:solidFill>
                  <a:schemeClr val="tx2"/>
                </a:solidFill>
              </a:rPr>
              <a:t>, </a:t>
            </a:r>
            <a:r>
              <a:rPr lang="tr-TR" sz="2400" b="1" dirty="0" err="1" smtClean="0">
                <a:solidFill>
                  <a:schemeClr val="tx2"/>
                </a:solidFill>
              </a:rPr>
              <a:t>Karacadağ</a:t>
            </a:r>
            <a:r>
              <a:rPr lang="tr-TR" sz="2400" b="1" dirty="0" smtClean="0">
                <a:solidFill>
                  <a:schemeClr val="tx2"/>
                </a:solidFill>
              </a:rPr>
              <a:t>, Gazi Antep ve Mardin çevresinde yoğunlaşmıştır. Ülkemizde orman örtüsünün en az olduğu bölge burasıdır</a:t>
            </a:r>
            <a:r>
              <a:rPr lang="tr-TR" sz="2400" b="1" dirty="0" smtClean="0">
                <a:solidFill>
                  <a:schemeClr val="tx2"/>
                </a:solidFill>
              </a:rPr>
              <a:t>.</a:t>
            </a:r>
            <a:endParaRPr lang="tr-T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3357554" y="214290"/>
            <a:ext cx="200026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     B</a:t>
            </a:r>
            <a:r>
              <a:rPr lang="tr-TR" sz="2400" dirty="0" smtClean="0">
                <a:solidFill>
                  <a:srgbClr val="0033CC"/>
                </a:solidFill>
              </a:rPr>
              <a:t>. MAKİ</a:t>
            </a:r>
            <a:endParaRPr lang="tr-TR" sz="2400" b="1" u="sng" dirty="0" smtClean="0">
              <a:solidFill>
                <a:schemeClr val="tx2"/>
              </a:solidFill>
            </a:endParaRPr>
          </a:p>
        </p:txBody>
      </p:sp>
      <p:sp>
        <p:nvSpPr>
          <p:cNvPr id="5" name="4 Metin kutusu"/>
          <p:cNvSpPr txBox="1"/>
          <p:nvPr/>
        </p:nvSpPr>
        <p:spPr>
          <a:xfrm>
            <a:off x="571472" y="857232"/>
            <a:ext cx="7858180" cy="51152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90000"/>
              </a:lnSpc>
              <a:buFont typeface="Wingdings" pitchFamily="2" charset="2"/>
              <a:buChar char="v"/>
            </a:pPr>
            <a:r>
              <a:rPr lang="tr-TR" sz="2400" b="1" dirty="0" smtClean="0">
                <a:solidFill>
                  <a:schemeClr val="tx2"/>
                </a:solidFill>
              </a:rPr>
              <a:t>Maki bitki toplulukları Akdeniz ikliminin hakim olduğu yerlerde görülür. Makiler sert yapraklı, kuraklığa dayanıklı, her mevsim yeşil kalabilen bodur ağaçlardan ve çalılardan oluşan bitkilerdir. </a:t>
            </a:r>
          </a:p>
          <a:p>
            <a:pPr>
              <a:lnSpc>
                <a:spcPct val="90000"/>
              </a:lnSpc>
            </a:pPr>
            <a:endParaRPr lang="tr-TR" sz="2400" b="1" dirty="0" smtClean="0">
              <a:solidFill>
                <a:schemeClr val="tx2"/>
              </a:solidFill>
            </a:endParaRPr>
          </a:p>
          <a:p>
            <a:pPr>
              <a:lnSpc>
                <a:spcPct val="90000"/>
              </a:lnSpc>
              <a:buFont typeface="Wingdings" pitchFamily="2" charset="2"/>
              <a:buChar char="v"/>
            </a:pPr>
            <a:r>
              <a:rPr lang="tr-TR" sz="2400" b="1" dirty="0" smtClean="0">
                <a:solidFill>
                  <a:schemeClr val="tx2"/>
                </a:solidFill>
              </a:rPr>
              <a:t>Makiler</a:t>
            </a:r>
            <a:r>
              <a:rPr lang="tr-TR" sz="2400" b="1" dirty="0" smtClean="0">
                <a:solidFill>
                  <a:schemeClr val="tx2"/>
                </a:solidFill>
              </a:rPr>
              <a:t>, Akdeniz Bölgesi'nin kıyı kesimlerinde   800-1000 metrelere kadar görülebilirler. Ege ve Marmara bölgelerindeki makiler, Akdeniz kıyı kesimindeki kadar yükseklere çıkamazlar.</a:t>
            </a:r>
          </a:p>
          <a:p>
            <a:pPr>
              <a:lnSpc>
                <a:spcPct val="90000"/>
              </a:lnSpc>
            </a:pPr>
            <a:endParaRPr lang="tr-TR" sz="2400" b="1" dirty="0" smtClean="0">
              <a:solidFill>
                <a:schemeClr val="tx2"/>
              </a:solidFill>
            </a:endParaRPr>
          </a:p>
          <a:p>
            <a:pPr>
              <a:lnSpc>
                <a:spcPct val="90000"/>
              </a:lnSpc>
              <a:buFont typeface="Wingdings" pitchFamily="2" charset="2"/>
              <a:buChar char="v"/>
            </a:pPr>
            <a:r>
              <a:rPr lang="tr-TR" sz="2400" b="1" dirty="0" smtClean="0">
                <a:solidFill>
                  <a:schemeClr val="tx2"/>
                </a:solidFill>
              </a:rPr>
              <a:t>Maki </a:t>
            </a:r>
            <a:r>
              <a:rPr lang="tr-TR" sz="2400" b="1" dirty="0" smtClean="0">
                <a:solidFill>
                  <a:schemeClr val="tx2"/>
                </a:solidFill>
              </a:rPr>
              <a:t>topluluğunu oluşturan başlıca bitki türleri yabanî zeytin, </a:t>
            </a:r>
            <a:r>
              <a:rPr lang="tr-TR" sz="2400" b="1" dirty="0" err="1" smtClean="0">
                <a:solidFill>
                  <a:schemeClr val="tx2"/>
                </a:solidFill>
              </a:rPr>
              <a:t>kermez</a:t>
            </a:r>
            <a:r>
              <a:rPr lang="tr-TR" sz="2400" b="1" dirty="0" smtClean="0">
                <a:solidFill>
                  <a:schemeClr val="tx2"/>
                </a:solidFill>
              </a:rPr>
              <a:t> meşesi, sandal, kocayemiş, keçi boynuzu, defne, mersin, zakkum, sakız, </a:t>
            </a:r>
            <a:r>
              <a:rPr lang="tr-TR" sz="2400" b="1" dirty="0" err="1" smtClean="0">
                <a:solidFill>
                  <a:schemeClr val="tx2"/>
                </a:solidFill>
              </a:rPr>
              <a:t>menengiç</a:t>
            </a:r>
            <a:r>
              <a:rPr lang="tr-TR" sz="2400" b="1" dirty="0" smtClean="0">
                <a:solidFill>
                  <a:schemeClr val="tx2"/>
                </a:solidFill>
              </a:rPr>
              <a:t>, akçakesme, erguvan ve </a:t>
            </a:r>
            <a:r>
              <a:rPr lang="tr-TR" sz="2400" b="1" dirty="0" err="1" smtClean="0">
                <a:solidFill>
                  <a:schemeClr val="tx2"/>
                </a:solidFill>
              </a:rPr>
              <a:t>tesbih</a:t>
            </a:r>
            <a:r>
              <a:rPr lang="tr-TR" sz="2400" b="1" dirty="0" smtClean="0">
                <a:solidFill>
                  <a:schemeClr val="tx2"/>
                </a:solidFill>
              </a:rPr>
              <a:t> ağacı ile çeşitli </a:t>
            </a:r>
            <a:r>
              <a:rPr lang="tr-TR" sz="2400" b="1" dirty="0" err="1" smtClean="0">
                <a:solidFill>
                  <a:schemeClr val="tx2"/>
                </a:solidFill>
              </a:rPr>
              <a:t>fundalar’dır</a:t>
            </a:r>
            <a:r>
              <a:rPr lang="tr-TR" sz="2400" b="1" dirty="0" smtClean="0">
                <a:solidFill>
                  <a:schemeClr val="tx2"/>
                </a:solidFill>
              </a:rPr>
              <a:t>.</a:t>
            </a: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857224" y="500042"/>
            <a:ext cx="721523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solidFill>
                  <a:srgbClr val="0066FF"/>
                </a:solidFill>
                <a:latin typeface="Georgia" pitchFamily="18" charset="0"/>
              </a:rPr>
              <a:t>Bitki Örtüsü Nedir?</a:t>
            </a:r>
          </a:p>
          <a:p>
            <a:r>
              <a:rPr lang="tr-TR" dirty="0" smtClean="0">
                <a:latin typeface="Georgia" pitchFamily="18" charset="0"/>
              </a:rPr>
              <a:t>Bir yerde, doğal olarak yetişen bitkilerin oluşturduğu topluluğa </a:t>
            </a:r>
            <a:r>
              <a:rPr lang="tr-TR" b="1" i="1" u="sng" dirty="0" smtClean="0">
                <a:latin typeface="Georgia" pitchFamily="18" charset="0"/>
              </a:rPr>
              <a:t>bitki örtüsü</a:t>
            </a:r>
            <a:r>
              <a:rPr lang="tr-TR" dirty="0" smtClean="0">
                <a:latin typeface="Georgia" pitchFamily="18" charset="0"/>
              </a:rPr>
              <a:t> denir</a:t>
            </a:r>
            <a:r>
              <a:rPr lang="tr-TR" dirty="0" smtClean="0">
                <a:latin typeface="Georgia" pitchFamily="18" charset="0"/>
              </a:rPr>
              <a:t>.</a:t>
            </a:r>
            <a:endParaRPr lang="tr-TR" dirty="0" smtClean="0">
              <a:latin typeface="Georgia" pitchFamily="18" charset="0"/>
            </a:endParaRPr>
          </a:p>
        </p:txBody>
      </p:sp>
      <p:pic>
        <p:nvPicPr>
          <p:cNvPr id="5" name="Picture 5"/>
          <p:cNvPicPr>
            <a:picLocks noChangeAspect="1" noChangeArrowheads="1"/>
          </p:cNvPicPr>
          <p:nvPr/>
        </p:nvPicPr>
        <p:blipFill>
          <a:blip r:embed="rId3"/>
          <a:srcRect l="12837"/>
          <a:stretch>
            <a:fillRect/>
          </a:stretch>
        </p:blipFill>
        <p:spPr bwMode="auto">
          <a:xfrm>
            <a:off x="1214414" y="1571612"/>
            <a:ext cx="1679575" cy="1800225"/>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l="18381" r="23000" b="21207"/>
          <a:stretch>
            <a:fillRect/>
          </a:stretch>
        </p:blipFill>
        <p:spPr bwMode="auto">
          <a:xfrm>
            <a:off x="5429256" y="1571612"/>
            <a:ext cx="1785938" cy="1800225"/>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5429256" y="3714752"/>
            <a:ext cx="1800225" cy="1779588"/>
          </a:xfrm>
          <a:prstGeom prst="rect">
            <a:avLst/>
          </a:prstGeom>
          <a:noFill/>
          <a:ln w="9525">
            <a:noFill/>
            <a:miter lim="800000"/>
            <a:headEnd/>
            <a:tailEnd/>
          </a:ln>
          <a:effectLst/>
        </p:spPr>
      </p:pic>
      <p:pic>
        <p:nvPicPr>
          <p:cNvPr id="8" name="Picture 11" descr="çayır otları 65"/>
          <p:cNvPicPr>
            <a:picLocks noChangeAspect="1" noChangeArrowheads="1"/>
          </p:cNvPicPr>
          <p:nvPr/>
        </p:nvPicPr>
        <p:blipFill>
          <a:blip r:embed="rId6" cstate="print"/>
          <a:srcRect/>
          <a:stretch>
            <a:fillRect/>
          </a:stretch>
        </p:blipFill>
        <p:spPr bwMode="auto">
          <a:xfrm>
            <a:off x="1214414" y="3786190"/>
            <a:ext cx="1728788" cy="1728787"/>
          </a:xfrm>
          <a:prstGeom prst="rect">
            <a:avLst/>
          </a:prstGeom>
          <a:noFill/>
        </p:spPr>
      </p:pic>
      <p:sp>
        <p:nvSpPr>
          <p:cNvPr id="9" name="8 Metin kutusu"/>
          <p:cNvSpPr txBox="1"/>
          <p:nvPr/>
        </p:nvSpPr>
        <p:spPr>
          <a:xfrm>
            <a:off x="1285852" y="3429000"/>
            <a:ext cx="1428760" cy="369332"/>
          </a:xfrm>
          <a:prstGeom prst="rect">
            <a:avLst/>
          </a:prstGeom>
          <a:noFill/>
        </p:spPr>
        <p:txBody>
          <a:bodyPr wrap="square" rtlCol="0">
            <a:spAutoFit/>
          </a:bodyPr>
          <a:lstStyle/>
          <a:p>
            <a:r>
              <a:rPr lang="tr-TR" dirty="0" smtClean="0"/>
              <a:t>ORMAN </a:t>
            </a:r>
            <a:endParaRPr lang="tr-TR" dirty="0"/>
          </a:p>
        </p:txBody>
      </p:sp>
      <p:sp>
        <p:nvSpPr>
          <p:cNvPr id="10" name="9 Metin kutusu"/>
          <p:cNvSpPr txBox="1"/>
          <p:nvPr/>
        </p:nvSpPr>
        <p:spPr>
          <a:xfrm>
            <a:off x="5500694" y="3429000"/>
            <a:ext cx="1428760" cy="369332"/>
          </a:xfrm>
          <a:prstGeom prst="rect">
            <a:avLst/>
          </a:prstGeom>
          <a:noFill/>
        </p:spPr>
        <p:txBody>
          <a:bodyPr wrap="square" rtlCol="0">
            <a:spAutoFit/>
          </a:bodyPr>
          <a:lstStyle/>
          <a:p>
            <a:r>
              <a:rPr lang="tr-TR" dirty="0" smtClean="0"/>
              <a:t>MAKİ</a:t>
            </a:r>
            <a:endParaRPr lang="tr-TR" dirty="0"/>
          </a:p>
        </p:txBody>
      </p:sp>
      <p:sp>
        <p:nvSpPr>
          <p:cNvPr id="11" name="10 Metin kutusu"/>
          <p:cNvSpPr txBox="1"/>
          <p:nvPr/>
        </p:nvSpPr>
        <p:spPr>
          <a:xfrm>
            <a:off x="5643570" y="5572140"/>
            <a:ext cx="1928826" cy="369332"/>
          </a:xfrm>
          <a:prstGeom prst="rect">
            <a:avLst/>
          </a:prstGeom>
          <a:noFill/>
        </p:spPr>
        <p:txBody>
          <a:bodyPr wrap="square" rtlCol="0">
            <a:spAutoFit/>
          </a:bodyPr>
          <a:lstStyle/>
          <a:p>
            <a:r>
              <a:rPr lang="tr-TR" dirty="0" smtClean="0"/>
              <a:t>BOZKIR</a:t>
            </a:r>
            <a:endParaRPr lang="tr-TR" dirty="0"/>
          </a:p>
        </p:txBody>
      </p:sp>
      <p:sp>
        <p:nvSpPr>
          <p:cNvPr id="12" name="11 Metin kutusu"/>
          <p:cNvSpPr txBox="1"/>
          <p:nvPr/>
        </p:nvSpPr>
        <p:spPr>
          <a:xfrm>
            <a:off x="1000100" y="5715016"/>
            <a:ext cx="2571768" cy="369332"/>
          </a:xfrm>
          <a:prstGeom prst="rect">
            <a:avLst/>
          </a:prstGeom>
          <a:noFill/>
        </p:spPr>
        <p:txBody>
          <a:bodyPr wrap="square" rtlCol="0">
            <a:spAutoFit/>
          </a:bodyPr>
          <a:lstStyle/>
          <a:p>
            <a:r>
              <a:rPr lang="tr-TR" dirty="0" smtClean="0"/>
              <a:t>ALPİN ÇAYIRLARI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ox(in)">
                                      <p:cBhvr>
                                        <p:cTn id="17" dur="500"/>
                                        <p:tgtEl>
                                          <p:spTgt spid="3">
                                            <p:bg/>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ox(in)">
                                      <p:cBhvr>
                                        <p:cTn id="20" dur="500"/>
                                        <p:tgtEl>
                                          <p:spTgt spid="3">
                                            <p:txEl>
                                              <p:pRg st="0" end="0"/>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ox(i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to="" calcmode="lin" valueType="num">
                                      <p:cBhvr>
                                        <p:cTn id="28" dur="1" fill="hold"/>
                                        <p:tgtEl>
                                          <p:spTgt spid="5"/>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to="" calcmode="lin" valueType="num">
                                      <p:cBhvr>
                                        <p:cTn id="33" dur="1" fill="hold"/>
                                        <p:tgtEl>
                                          <p:spTgt spid="6"/>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to="" calcmode="lin" valueType="num">
                                      <p:cBhvr>
                                        <p:cTn id="38" dur="1" fill="hold"/>
                                        <p:tgtEl>
                                          <p:spTgt spid="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to="" calcmode="lin" valueType="num">
                                      <p:cBhvr>
                                        <p:cTn id="43"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285720" y="1357298"/>
            <a:ext cx="8429684"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tr-TR" sz="2400" b="1" dirty="0" smtClean="0">
                <a:solidFill>
                  <a:schemeClr val="tx2"/>
                </a:solidFill>
              </a:rPr>
              <a:t>Akdeniz ve Ege kıyılarında, makilerin cılızlaşıp toprak örtüsünün inceldiği alanlarda genellikle dikenli çalılardan oluşan ve </a:t>
            </a:r>
            <a:r>
              <a:rPr lang="tr-TR" sz="2400" b="1" dirty="0" err="1" smtClean="0">
                <a:solidFill>
                  <a:schemeClr val="tx2"/>
                </a:solidFill>
              </a:rPr>
              <a:t>garig</a:t>
            </a:r>
            <a:r>
              <a:rPr lang="tr-TR" sz="2400" b="1" dirty="0" smtClean="0">
                <a:solidFill>
                  <a:schemeClr val="tx2"/>
                </a:solidFill>
              </a:rPr>
              <a:t> adı verilen bitki topluluğu da görülür. </a:t>
            </a:r>
            <a:endParaRPr lang="tr-TR" sz="2400" b="1" dirty="0" smtClean="0">
              <a:solidFill>
                <a:schemeClr val="tx2"/>
              </a:solidFill>
            </a:endParaRPr>
          </a:p>
          <a:p>
            <a:pPr>
              <a:buFont typeface="Wingdings" pitchFamily="2" charset="2"/>
              <a:buChar char="v"/>
            </a:pPr>
            <a:endParaRPr lang="tr-TR" sz="2400" b="1" dirty="0" smtClean="0">
              <a:solidFill>
                <a:schemeClr val="tx2"/>
              </a:solidFill>
            </a:endParaRPr>
          </a:p>
          <a:p>
            <a:endParaRPr lang="tr-TR" sz="2400" b="1" dirty="0" smtClean="0">
              <a:solidFill>
                <a:schemeClr val="tx2"/>
              </a:solidFill>
            </a:endParaRPr>
          </a:p>
          <a:p>
            <a:pPr>
              <a:buFont typeface="Wingdings" pitchFamily="2" charset="2"/>
              <a:buChar char="v"/>
            </a:pPr>
            <a:r>
              <a:rPr lang="tr-TR" sz="2400" b="1" dirty="0" smtClean="0">
                <a:solidFill>
                  <a:schemeClr val="tx2"/>
                </a:solidFill>
              </a:rPr>
              <a:t>Bu bitki topluluğu daha çok doğal bitki örtüsünün tahrip edildiği alanlarda, özellikle Akdeniz Bölgesi'nde Mut civarı, Ege Bölgesi'nde İzmir civarı ve Karaburun yarımadası ile Bodrum civarında yaygın olarak görülür</a:t>
            </a:r>
            <a:r>
              <a:rPr lang="tr-TR" sz="2400" b="1" dirty="0" smtClean="0">
                <a:solidFill>
                  <a:schemeClr val="tx2"/>
                </a:solidFill>
              </a:rPr>
              <a:t>.</a:t>
            </a:r>
            <a:endParaRPr lang="tr-T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3143240" y="214290"/>
            <a:ext cx="221457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     C</a:t>
            </a:r>
            <a:r>
              <a:rPr lang="tr-TR" sz="2400" dirty="0" smtClean="0">
                <a:solidFill>
                  <a:srgbClr val="0033CC"/>
                </a:solidFill>
              </a:rPr>
              <a:t>. BOZKIR</a:t>
            </a:r>
            <a:endParaRPr lang="tr-TR" sz="2400" dirty="0"/>
          </a:p>
        </p:txBody>
      </p:sp>
      <p:sp>
        <p:nvSpPr>
          <p:cNvPr id="5" name="4 Metin kutusu"/>
          <p:cNvSpPr txBox="1"/>
          <p:nvPr/>
        </p:nvSpPr>
        <p:spPr>
          <a:xfrm>
            <a:off x="642910" y="1071546"/>
            <a:ext cx="8001056"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Clr>
                <a:srgbClr val="000000"/>
              </a:buClr>
              <a:buSzTx/>
              <a:buFont typeface="Wingdings" pitchFamily="2" charset="2"/>
              <a:buChar char="q"/>
            </a:pPr>
            <a:r>
              <a:rPr lang="tr-TR" sz="2400" b="1" dirty="0" smtClean="0">
                <a:solidFill>
                  <a:schemeClr val="tx2"/>
                </a:solidFill>
              </a:rPr>
              <a:t>Kurak ve yarı kurak bölgelerde yağışlı mevsimde yeşeren, kurak mevsimde sararan sert çayırlar ile otlar ve küçük çalılardan oluşan bir bitki örtüsü görülür. Bu tür bitki örtülerine ve bunların kapladığı alanlara step veya bozkır adı verilmektedir. </a:t>
            </a:r>
          </a:p>
          <a:p>
            <a:pPr>
              <a:buClr>
                <a:srgbClr val="000000"/>
              </a:buClr>
              <a:buSzTx/>
              <a:buFont typeface="Wingdings" pitchFamily="2" charset="2"/>
              <a:buChar char="q"/>
            </a:pPr>
            <a:r>
              <a:rPr lang="tr-TR" sz="2400" b="1" dirty="0" smtClean="0">
                <a:solidFill>
                  <a:schemeClr val="tx2"/>
                </a:solidFill>
              </a:rPr>
              <a:t>İç Anadolu Bölgesi'nde 1000 -1200 metre, Doğu Anadolu'da da yer yer 1800 - 2000 metre yükseltiye sahip ova platolarda yaygın olan bozkırlarda genellikle kekik ve yavşan otu cinsi bitkiler bulunur. Bunların dışında geven, çoban yastığı, </a:t>
            </a:r>
            <a:r>
              <a:rPr lang="tr-TR" sz="2400" b="1" dirty="0" err="1" smtClean="0">
                <a:solidFill>
                  <a:schemeClr val="tx2"/>
                </a:solidFill>
              </a:rPr>
              <a:t>kılıçotu</a:t>
            </a:r>
            <a:r>
              <a:rPr lang="tr-TR" sz="2400" b="1" dirty="0" smtClean="0">
                <a:solidFill>
                  <a:schemeClr val="tx2"/>
                </a:solidFill>
              </a:rPr>
              <a:t>, gelincik, çayır üçgülü, sığır kuyruğu, çakır dikeni gibi ot türleri de görülmektedir.</a:t>
            </a: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214282" y="1214422"/>
            <a:ext cx="8429652" cy="43027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tr-TR" sz="2400" b="1" dirty="0" smtClean="0">
                <a:solidFill>
                  <a:schemeClr val="tx2"/>
                </a:solidFill>
              </a:rPr>
              <a:t>İç Anadolu ve Doğu Anadolu bölgeleri ile </a:t>
            </a:r>
            <a:r>
              <a:rPr lang="tr-TR" sz="2400" b="1" dirty="0" err="1" smtClean="0">
                <a:solidFill>
                  <a:schemeClr val="tx2"/>
                </a:solidFill>
              </a:rPr>
              <a:t>Toroslar'da</a:t>
            </a:r>
            <a:r>
              <a:rPr lang="tr-TR" sz="2400" b="1" dirty="0" smtClean="0">
                <a:solidFill>
                  <a:schemeClr val="tx2"/>
                </a:solidFill>
              </a:rPr>
              <a:t> 1300 metreden daha yüksek kesimlerde dağ bozkırları görülür. </a:t>
            </a:r>
            <a:endParaRPr lang="tr-TR" sz="2400" b="1" dirty="0" smtClean="0">
              <a:solidFill>
                <a:schemeClr val="tx2"/>
              </a:solidFill>
            </a:endParaRPr>
          </a:p>
          <a:p>
            <a:pPr>
              <a:lnSpc>
                <a:spcPct val="80000"/>
              </a:lnSpc>
            </a:pPr>
            <a:endParaRPr lang="tr-TR" sz="2400" b="1" dirty="0" smtClean="0">
              <a:solidFill>
                <a:schemeClr val="tx2"/>
              </a:solidFill>
            </a:endParaRPr>
          </a:p>
          <a:p>
            <a:pPr>
              <a:lnSpc>
                <a:spcPct val="80000"/>
              </a:lnSpc>
            </a:pPr>
            <a:r>
              <a:rPr lang="tr-TR" sz="2400" b="1" dirty="0" smtClean="0">
                <a:solidFill>
                  <a:schemeClr val="tx2"/>
                </a:solidFill>
              </a:rPr>
              <a:t>Dağ bozkırları civan perçemi, koyun yumağı, kekik, sığır kuyruğu, yavşan otu ve çoban yastığı gibi ot topluluklarından oluşur.</a:t>
            </a:r>
          </a:p>
          <a:p>
            <a:pPr>
              <a:lnSpc>
                <a:spcPct val="80000"/>
              </a:lnSpc>
            </a:pPr>
            <a:r>
              <a:rPr lang="tr-TR" sz="2400" b="1" dirty="0" smtClean="0">
                <a:solidFill>
                  <a:schemeClr val="tx2"/>
                </a:solidFill>
              </a:rPr>
              <a:t>Özellikle İç Anadolu Bölgesi'nin kenar kesimlerinde ve Doğu Anadolu Bölgesi'nde meşe, ardıç ve karaçam ormanlarının insanlar tarafından tahrip edilmesi sonucunda meydana gelen bozkır alanları bulunmaktadır. </a:t>
            </a:r>
            <a:endParaRPr lang="tr-TR" sz="2400" b="1" dirty="0" smtClean="0">
              <a:solidFill>
                <a:schemeClr val="tx2"/>
              </a:solidFill>
            </a:endParaRPr>
          </a:p>
          <a:p>
            <a:pPr>
              <a:lnSpc>
                <a:spcPct val="80000"/>
              </a:lnSpc>
            </a:pPr>
            <a:endParaRPr lang="tr-TR" sz="2400" b="1" dirty="0" smtClean="0">
              <a:solidFill>
                <a:schemeClr val="tx2"/>
              </a:solidFill>
            </a:endParaRPr>
          </a:p>
          <a:p>
            <a:pPr>
              <a:lnSpc>
                <a:spcPct val="80000"/>
              </a:lnSpc>
            </a:pPr>
            <a:r>
              <a:rPr lang="tr-TR" sz="2400" b="1" dirty="0" smtClean="0">
                <a:solidFill>
                  <a:schemeClr val="tx2"/>
                </a:solidFill>
              </a:rPr>
              <a:t>Bu </a:t>
            </a:r>
            <a:r>
              <a:rPr lang="tr-TR" sz="2400" b="1" dirty="0" smtClean="0">
                <a:solidFill>
                  <a:schemeClr val="tx2"/>
                </a:solidFill>
              </a:rPr>
              <a:t>tür bozkırlara da </a:t>
            </a:r>
            <a:r>
              <a:rPr lang="tr-TR" sz="2400" b="1" dirty="0" err="1" smtClean="0">
                <a:solidFill>
                  <a:schemeClr val="tx2"/>
                </a:solidFill>
              </a:rPr>
              <a:t>antropojen</a:t>
            </a:r>
            <a:r>
              <a:rPr lang="tr-TR" sz="2400" b="1" dirty="0" smtClean="0">
                <a:solidFill>
                  <a:schemeClr val="tx2"/>
                </a:solidFill>
              </a:rPr>
              <a:t> bozkır adı yerilir. </a:t>
            </a:r>
          </a:p>
          <a:p>
            <a:pPr>
              <a:lnSpc>
                <a:spcPct val="80000"/>
              </a:lnSpc>
            </a:pPr>
            <a:r>
              <a:rPr lang="tr-TR" sz="2400" b="1" dirty="0" err="1" smtClean="0">
                <a:solidFill>
                  <a:schemeClr val="tx2"/>
                </a:solidFill>
              </a:rPr>
              <a:t>Antropojen</a:t>
            </a:r>
            <a:r>
              <a:rPr lang="tr-TR" sz="2400" b="1" dirty="0" smtClean="0">
                <a:solidFill>
                  <a:schemeClr val="tx2"/>
                </a:solidFill>
              </a:rPr>
              <a:t> bozkır sahalarında yer yer orman ağacı toplulukları da görülmektedir. Bu yönüyle diğer bozkırlardan ayrılır.</a:t>
            </a:r>
          </a:p>
          <a:p>
            <a:endParaRPr lang="tr-TR"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2285984" y="214290"/>
            <a:ext cx="43577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     D</a:t>
            </a:r>
            <a:r>
              <a:rPr lang="tr-TR" sz="2400" dirty="0" smtClean="0">
                <a:solidFill>
                  <a:srgbClr val="0033CC"/>
                </a:solidFill>
              </a:rPr>
              <a:t>. YÜKSEK DAĞ ÇAYIRLARI</a:t>
            </a:r>
            <a:endParaRPr lang="tr-TR" sz="2400" dirty="0"/>
          </a:p>
        </p:txBody>
      </p:sp>
      <p:sp>
        <p:nvSpPr>
          <p:cNvPr id="5" name="4 Metin kutusu"/>
          <p:cNvSpPr txBox="1"/>
          <p:nvPr/>
        </p:nvSpPr>
        <p:spPr>
          <a:xfrm>
            <a:off x="1000100" y="928670"/>
            <a:ext cx="6858048"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tr-TR" sz="2400" b="1" dirty="0" smtClean="0">
                <a:solidFill>
                  <a:schemeClr val="tx2"/>
                </a:solidFill>
              </a:rPr>
              <a:t>Yüksek dağlarda, ormanların sona erdiği kesimlerden sonra dağ çayırlar (</a:t>
            </a:r>
            <a:r>
              <a:rPr lang="tr-TR" sz="2400" b="1" dirty="0" err="1" smtClean="0">
                <a:solidFill>
                  <a:schemeClr val="tx2"/>
                </a:solidFill>
              </a:rPr>
              <a:t>alpin</a:t>
            </a:r>
            <a:r>
              <a:rPr lang="tr-TR" sz="2400" b="1" dirty="0" smtClean="0">
                <a:solidFill>
                  <a:schemeClr val="tx2"/>
                </a:solidFill>
              </a:rPr>
              <a:t> çayır) bulunur. </a:t>
            </a:r>
          </a:p>
          <a:p>
            <a:pPr>
              <a:buFont typeface="Wingdings" pitchFamily="2" charset="2"/>
              <a:buChar char="v"/>
            </a:pPr>
            <a:r>
              <a:rPr lang="tr-TR" sz="2400" b="1" dirty="0" smtClean="0">
                <a:solidFill>
                  <a:schemeClr val="tx2"/>
                </a:solidFill>
              </a:rPr>
              <a:t>Dağ çayırları Kuzeydoğu Anadolu platolarında yaygındır. Bu çayırlar Sarıkamış, Göle, Kars ve Çıldır çevresinde 1800 - 2000 metreler arasında yaygındır</a:t>
            </a:r>
            <a:r>
              <a:rPr lang="tr-TR" sz="2400" b="1" dirty="0" smtClean="0">
                <a:solidFill>
                  <a:schemeClr val="tx2"/>
                </a:solidFill>
              </a:rPr>
              <a:t>.</a:t>
            </a:r>
          </a:p>
          <a:p>
            <a:r>
              <a:rPr lang="tr-TR" sz="2400" b="1" dirty="0" smtClean="0">
                <a:solidFill>
                  <a:schemeClr val="tx2"/>
                </a:solidFill>
              </a:rPr>
              <a:t> </a:t>
            </a:r>
            <a:endParaRPr lang="tr-TR" sz="2400" b="1" dirty="0" smtClean="0">
              <a:solidFill>
                <a:schemeClr val="tx2"/>
              </a:solidFill>
            </a:endParaRPr>
          </a:p>
          <a:p>
            <a:pPr>
              <a:buFont typeface="Wingdings" pitchFamily="2" charset="2"/>
              <a:buChar char="v"/>
            </a:pPr>
            <a:r>
              <a:rPr lang="tr-TR" sz="2400" b="1" dirty="0" smtClean="0">
                <a:solidFill>
                  <a:schemeClr val="tx2"/>
                </a:solidFill>
              </a:rPr>
              <a:t>Kuzey Anadolu ve </a:t>
            </a:r>
            <a:r>
              <a:rPr lang="tr-TR" sz="2400" b="1" dirty="0" err="1" smtClean="0">
                <a:solidFill>
                  <a:schemeClr val="tx2"/>
                </a:solidFill>
              </a:rPr>
              <a:t>Toros</a:t>
            </a:r>
            <a:r>
              <a:rPr lang="tr-TR" sz="2400" b="1" dirty="0" smtClean="0">
                <a:solidFill>
                  <a:schemeClr val="tx2"/>
                </a:solidFill>
              </a:rPr>
              <a:t> dağlarında 2000 metreden daha yüksek alanlarda da dağ çayırları görülmektedir. </a:t>
            </a:r>
            <a:endParaRPr lang="tr-TR" sz="2400" b="1" dirty="0" smtClean="0">
              <a:solidFill>
                <a:schemeClr val="tx2"/>
              </a:solidFill>
            </a:endParaRPr>
          </a:p>
          <a:p>
            <a:endParaRPr lang="tr-TR" sz="2400" b="1" dirty="0" smtClean="0">
              <a:solidFill>
                <a:schemeClr val="tx2"/>
              </a:solidFill>
            </a:endParaRPr>
          </a:p>
          <a:p>
            <a:pPr>
              <a:buFont typeface="Wingdings" pitchFamily="2" charset="2"/>
              <a:buChar char="v"/>
            </a:pPr>
            <a:r>
              <a:rPr lang="tr-TR" sz="2400" b="1" dirty="0" smtClean="0">
                <a:solidFill>
                  <a:schemeClr val="tx2"/>
                </a:solidFill>
              </a:rPr>
              <a:t>Ülkemizde bulunan yüksek dağ çayırları, yaylacılık ve hayvancılık faaliyetlerinin yaygınlaşmasını sağlamıştır</a:t>
            </a:r>
            <a:r>
              <a:rPr lang="tr-TR" sz="2400" b="1" dirty="0" smtClean="0">
                <a:solidFill>
                  <a:schemeClr val="tx2"/>
                </a:solidFill>
              </a:rPr>
              <a:t>.</a:t>
            </a:r>
            <a:endParaRPr lang="tr-TR" sz="2400" b="1"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3" descr="http://www.ogm.gov.tr/agaclarimiz/foto_kayin.jpg"/>
          <p:cNvPicPr>
            <a:picLocks noChangeAspect="1" noChangeArrowheads="1"/>
          </p:cNvPicPr>
          <p:nvPr/>
        </p:nvPicPr>
        <p:blipFill>
          <a:blip r:embed="rId3" r:link="rId4"/>
          <a:srcRect/>
          <a:stretch>
            <a:fillRect/>
          </a:stretch>
        </p:blipFill>
        <p:spPr bwMode="auto">
          <a:xfrm>
            <a:off x="0" y="0"/>
            <a:ext cx="4160838" cy="5715016"/>
          </a:xfrm>
          <a:prstGeom prst="rect">
            <a:avLst/>
          </a:prstGeom>
          <a:noFill/>
        </p:spPr>
      </p:pic>
      <p:pic>
        <p:nvPicPr>
          <p:cNvPr id="5" name="Picture 4" descr="r1_kayin"/>
          <p:cNvPicPr>
            <a:picLocks noChangeAspect="1" noChangeArrowheads="1"/>
          </p:cNvPicPr>
          <p:nvPr/>
        </p:nvPicPr>
        <p:blipFill>
          <a:blip r:embed="rId5"/>
          <a:srcRect/>
          <a:stretch>
            <a:fillRect/>
          </a:stretch>
        </p:blipFill>
        <p:spPr bwMode="auto">
          <a:xfrm>
            <a:off x="4143372" y="0"/>
            <a:ext cx="2663825" cy="1593850"/>
          </a:xfrm>
          <a:prstGeom prst="rect">
            <a:avLst/>
          </a:prstGeom>
          <a:noFill/>
          <a:ln w="9525">
            <a:noFill/>
            <a:miter lim="800000"/>
            <a:headEnd/>
            <a:tailEnd/>
          </a:ln>
        </p:spPr>
      </p:pic>
      <p:pic>
        <p:nvPicPr>
          <p:cNvPr id="6" name="Picture 5" descr="r2_kayin"/>
          <p:cNvPicPr>
            <a:picLocks noChangeAspect="1" noChangeArrowheads="1"/>
          </p:cNvPicPr>
          <p:nvPr/>
        </p:nvPicPr>
        <p:blipFill>
          <a:blip r:embed="rId6"/>
          <a:srcRect/>
          <a:stretch>
            <a:fillRect/>
          </a:stretch>
        </p:blipFill>
        <p:spPr bwMode="auto">
          <a:xfrm>
            <a:off x="4143372" y="1500174"/>
            <a:ext cx="2663825" cy="1593850"/>
          </a:xfrm>
          <a:prstGeom prst="rect">
            <a:avLst/>
          </a:prstGeom>
          <a:noFill/>
          <a:ln w="9525">
            <a:noFill/>
            <a:miter lim="800000"/>
            <a:headEnd/>
            <a:tailEnd/>
          </a:ln>
        </p:spPr>
      </p:pic>
      <p:pic>
        <p:nvPicPr>
          <p:cNvPr id="7" name="Picture 6" descr="r3_kayin"/>
          <p:cNvPicPr>
            <a:picLocks noChangeAspect="1" noChangeArrowheads="1"/>
          </p:cNvPicPr>
          <p:nvPr/>
        </p:nvPicPr>
        <p:blipFill>
          <a:blip r:embed="rId7"/>
          <a:srcRect/>
          <a:stretch>
            <a:fillRect/>
          </a:stretch>
        </p:blipFill>
        <p:spPr bwMode="auto">
          <a:xfrm>
            <a:off x="4143372" y="3000372"/>
            <a:ext cx="2663825" cy="1593850"/>
          </a:xfrm>
          <a:prstGeom prst="rect">
            <a:avLst/>
          </a:prstGeom>
          <a:noFill/>
          <a:ln w="9525">
            <a:noFill/>
            <a:miter lim="800000"/>
            <a:headEnd/>
            <a:tailEnd/>
          </a:ln>
        </p:spPr>
      </p:pic>
      <p:sp>
        <p:nvSpPr>
          <p:cNvPr id="8" name="7 Dikdörtgen"/>
          <p:cNvSpPr/>
          <p:nvPr/>
        </p:nvSpPr>
        <p:spPr>
          <a:xfrm>
            <a:off x="4500562" y="4572008"/>
            <a:ext cx="1926746" cy="923330"/>
          </a:xfrm>
          <a:prstGeom prst="rect">
            <a:avLst/>
          </a:prstGeom>
          <a:noFill/>
        </p:spPr>
        <p:txBody>
          <a:bodyPr wrap="non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KAYIN</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gurgen"/>
          <p:cNvPicPr>
            <a:picLocks noChangeAspect="1" noChangeArrowheads="1"/>
          </p:cNvPicPr>
          <p:nvPr/>
        </p:nvPicPr>
        <p:blipFill>
          <a:blip r:embed="rId3"/>
          <a:srcRect/>
          <a:stretch>
            <a:fillRect/>
          </a:stretch>
        </p:blipFill>
        <p:spPr bwMode="auto">
          <a:xfrm>
            <a:off x="0" y="0"/>
            <a:ext cx="4054475" cy="5786454"/>
          </a:xfrm>
          <a:prstGeom prst="rect">
            <a:avLst/>
          </a:prstGeom>
          <a:noFill/>
          <a:ln w="9525">
            <a:noFill/>
            <a:miter lim="800000"/>
            <a:headEnd/>
            <a:tailEnd/>
          </a:ln>
        </p:spPr>
      </p:pic>
      <p:pic>
        <p:nvPicPr>
          <p:cNvPr id="5" name="Picture 3" descr="r1_gurgen"/>
          <p:cNvPicPr>
            <a:picLocks noChangeAspect="1" noChangeArrowheads="1"/>
          </p:cNvPicPr>
          <p:nvPr/>
        </p:nvPicPr>
        <p:blipFill>
          <a:blip r:embed="rId4"/>
          <a:srcRect/>
          <a:stretch>
            <a:fillRect/>
          </a:stretch>
        </p:blipFill>
        <p:spPr bwMode="auto">
          <a:xfrm>
            <a:off x="6335712" y="0"/>
            <a:ext cx="2808288" cy="1531000"/>
          </a:xfrm>
          <a:prstGeom prst="rect">
            <a:avLst/>
          </a:prstGeom>
          <a:noFill/>
          <a:ln w="9525">
            <a:noFill/>
            <a:miter lim="800000"/>
            <a:headEnd/>
            <a:tailEnd/>
          </a:ln>
        </p:spPr>
      </p:pic>
      <p:pic>
        <p:nvPicPr>
          <p:cNvPr id="6" name="Picture 4" descr="r2_gurgen"/>
          <p:cNvPicPr>
            <a:picLocks noChangeAspect="1" noChangeArrowheads="1"/>
          </p:cNvPicPr>
          <p:nvPr/>
        </p:nvPicPr>
        <p:blipFill>
          <a:blip r:embed="rId5"/>
          <a:srcRect/>
          <a:stretch>
            <a:fillRect/>
          </a:stretch>
        </p:blipFill>
        <p:spPr bwMode="auto">
          <a:xfrm>
            <a:off x="6286512" y="1500174"/>
            <a:ext cx="2857488" cy="1480100"/>
          </a:xfrm>
          <a:prstGeom prst="rect">
            <a:avLst/>
          </a:prstGeom>
          <a:noFill/>
          <a:ln w="9525">
            <a:noFill/>
            <a:miter lim="800000"/>
            <a:headEnd/>
            <a:tailEnd/>
          </a:ln>
        </p:spPr>
      </p:pic>
      <p:pic>
        <p:nvPicPr>
          <p:cNvPr id="7" name="Picture 5" descr="r3_gurgen"/>
          <p:cNvPicPr>
            <a:picLocks noChangeAspect="1" noChangeArrowheads="1"/>
          </p:cNvPicPr>
          <p:nvPr/>
        </p:nvPicPr>
        <p:blipFill>
          <a:blip r:embed="rId6"/>
          <a:srcRect/>
          <a:stretch>
            <a:fillRect/>
          </a:stretch>
        </p:blipFill>
        <p:spPr bwMode="auto">
          <a:xfrm>
            <a:off x="6357951" y="3000372"/>
            <a:ext cx="2786050" cy="1451971"/>
          </a:xfrm>
          <a:prstGeom prst="rect">
            <a:avLst/>
          </a:prstGeom>
          <a:noFill/>
          <a:ln w="9525">
            <a:noFill/>
            <a:miter lim="800000"/>
            <a:headEnd/>
            <a:tailEnd/>
          </a:ln>
        </p:spPr>
      </p:pic>
      <p:sp>
        <p:nvSpPr>
          <p:cNvPr id="8" name="7 Dikdörtgen"/>
          <p:cNvSpPr/>
          <p:nvPr/>
        </p:nvSpPr>
        <p:spPr>
          <a:xfrm>
            <a:off x="4786314" y="0"/>
            <a:ext cx="636713" cy="5078313"/>
          </a:xfrm>
          <a:prstGeom prst="rect">
            <a:avLst/>
          </a:prstGeom>
          <a:noFill/>
        </p:spPr>
        <p:txBody>
          <a:bodyPr wrap="non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Ü</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1" presetClass="entr" presetSubtype="0" fill="hold" nodeType="withEffect">
                                  <p:stCondLst>
                                    <p:cond delay="0"/>
                                  </p:stCondLst>
                                  <p:iterate type="lt">
                                    <p:tmPct val="5000"/>
                                  </p:iterate>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kestane"/>
          <p:cNvPicPr>
            <a:picLocks noChangeAspect="1" noChangeArrowheads="1"/>
          </p:cNvPicPr>
          <p:nvPr/>
        </p:nvPicPr>
        <p:blipFill>
          <a:blip r:embed="rId3"/>
          <a:srcRect/>
          <a:stretch>
            <a:fillRect/>
          </a:stretch>
        </p:blipFill>
        <p:spPr bwMode="auto">
          <a:xfrm>
            <a:off x="0" y="89728"/>
            <a:ext cx="4041775" cy="5572164"/>
          </a:xfrm>
          <a:prstGeom prst="rect">
            <a:avLst/>
          </a:prstGeom>
          <a:noFill/>
          <a:ln w="9525">
            <a:noFill/>
            <a:miter lim="800000"/>
            <a:headEnd/>
            <a:tailEnd/>
          </a:ln>
        </p:spPr>
      </p:pic>
      <p:pic>
        <p:nvPicPr>
          <p:cNvPr id="5" name="Picture 3" descr="r1_kestane"/>
          <p:cNvPicPr>
            <a:picLocks noChangeAspect="1" noChangeArrowheads="1"/>
          </p:cNvPicPr>
          <p:nvPr/>
        </p:nvPicPr>
        <p:blipFill>
          <a:blip r:embed="rId4"/>
          <a:srcRect/>
          <a:stretch>
            <a:fillRect/>
          </a:stretch>
        </p:blipFill>
        <p:spPr bwMode="auto">
          <a:xfrm>
            <a:off x="4427538" y="0"/>
            <a:ext cx="2449512" cy="1285984"/>
          </a:xfrm>
          <a:prstGeom prst="rect">
            <a:avLst/>
          </a:prstGeom>
          <a:noFill/>
          <a:ln w="9525">
            <a:noFill/>
            <a:miter lim="800000"/>
            <a:headEnd/>
            <a:tailEnd/>
          </a:ln>
        </p:spPr>
      </p:pic>
      <p:pic>
        <p:nvPicPr>
          <p:cNvPr id="6" name="Picture 4" descr="r2_kestane"/>
          <p:cNvPicPr>
            <a:picLocks noChangeAspect="1" noChangeArrowheads="1"/>
          </p:cNvPicPr>
          <p:nvPr/>
        </p:nvPicPr>
        <p:blipFill>
          <a:blip r:embed="rId5"/>
          <a:srcRect/>
          <a:stretch>
            <a:fillRect/>
          </a:stretch>
        </p:blipFill>
        <p:spPr bwMode="auto">
          <a:xfrm>
            <a:off x="4427538" y="1944687"/>
            <a:ext cx="2449512" cy="1285984"/>
          </a:xfrm>
          <a:prstGeom prst="rect">
            <a:avLst/>
          </a:prstGeom>
          <a:noFill/>
          <a:ln w="9525">
            <a:noFill/>
            <a:miter lim="800000"/>
            <a:headEnd/>
            <a:tailEnd/>
          </a:ln>
        </p:spPr>
      </p:pic>
      <p:pic>
        <p:nvPicPr>
          <p:cNvPr id="7" name="Picture 5" descr="r3_kestane"/>
          <p:cNvPicPr>
            <a:picLocks noChangeAspect="1" noChangeArrowheads="1"/>
          </p:cNvPicPr>
          <p:nvPr/>
        </p:nvPicPr>
        <p:blipFill>
          <a:blip r:embed="rId6"/>
          <a:srcRect/>
          <a:stretch>
            <a:fillRect/>
          </a:stretch>
        </p:blipFill>
        <p:spPr bwMode="auto">
          <a:xfrm>
            <a:off x="4427538" y="3887787"/>
            <a:ext cx="2449512" cy="1285984"/>
          </a:xfrm>
          <a:prstGeom prst="rect">
            <a:avLst/>
          </a:prstGeom>
          <a:noFill/>
          <a:ln w="9525">
            <a:noFill/>
            <a:miter lim="800000"/>
            <a:headEnd/>
            <a:tailEnd/>
          </a:ln>
        </p:spPr>
      </p:pic>
      <p:sp>
        <p:nvSpPr>
          <p:cNvPr id="8" name="7 Dikdörtgen"/>
          <p:cNvSpPr/>
          <p:nvPr/>
        </p:nvSpPr>
        <p:spPr>
          <a:xfrm>
            <a:off x="7643834" y="214290"/>
            <a:ext cx="641521" cy="5909310"/>
          </a:xfrm>
          <a:prstGeom prst="rect">
            <a:avLst/>
          </a:prstGeom>
          <a:noFill/>
        </p:spPr>
        <p:txBody>
          <a:bodyPr wrap="non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ihlamur"/>
          <p:cNvPicPr>
            <a:picLocks noChangeAspect="1" noChangeArrowheads="1"/>
          </p:cNvPicPr>
          <p:nvPr/>
        </p:nvPicPr>
        <p:blipFill>
          <a:blip r:embed="rId3"/>
          <a:srcRect/>
          <a:stretch>
            <a:fillRect/>
          </a:stretch>
        </p:blipFill>
        <p:spPr bwMode="auto">
          <a:xfrm>
            <a:off x="0" y="5194"/>
            <a:ext cx="4054475" cy="5572164"/>
          </a:xfrm>
          <a:prstGeom prst="rect">
            <a:avLst/>
          </a:prstGeom>
          <a:noFill/>
          <a:ln w="9525">
            <a:noFill/>
            <a:miter lim="800000"/>
            <a:headEnd/>
            <a:tailEnd/>
          </a:ln>
        </p:spPr>
      </p:pic>
      <p:pic>
        <p:nvPicPr>
          <p:cNvPr id="5" name="Picture 3" descr="r1_ihlamur"/>
          <p:cNvPicPr>
            <a:picLocks noChangeAspect="1" noChangeArrowheads="1"/>
          </p:cNvPicPr>
          <p:nvPr/>
        </p:nvPicPr>
        <p:blipFill>
          <a:blip r:embed="rId4"/>
          <a:srcRect/>
          <a:stretch>
            <a:fillRect/>
          </a:stretch>
        </p:blipFill>
        <p:spPr bwMode="auto">
          <a:xfrm>
            <a:off x="4427538" y="0"/>
            <a:ext cx="2665412" cy="1399490"/>
          </a:xfrm>
          <a:prstGeom prst="rect">
            <a:avLst/>
          </a:prstGeom>
          <a:noFill/>
          <a:ln w="9525">
            <a:noFill/>
            <a:miter lim="800000"/>
            <a:headEnd/>
            <a:tailEnd/>
          </a:ln>
        </p:spPr>
      </p:pic>
      <p:pic>
        <p:nvPicPr>
          <p:cNvPr id="6" name="Picture 4" descr="r2_ihlamur"/>
          <p:cNvPicPr>
            <a:picLocks noChangeAspect="1" noChangeArrowheads="1"/>
          </p:cNvPicPr>
          <p:nvPr/>
        </p:nvPicPr>
        <p:blipFill>
          <a:blip r:embed="rId5"/>
          <a:srcRect/>
          <a:stretch>
            <a:fillRect/>
          </a:stretch>
        </p:blipFill>
        <p:spPr bwMode="auto">
          <a:xfrm>
            <a:off x="4427538" y="2016125"/>
            <a:ext cx="2665412" cy="1399490"/>
          </a:xfrm>
          <a:prstGeom prst="rect">
            <a:avLst/>
          </a:prstGeom>
          <a:noFill/>
          <a:ln w="9525">
            <a:noFill/>
            <a:miter lim="800000"/>
            <a:headEnd/>
            <a:tailEnd/>
          </a:ln>
        </p:spPr>
      </p:pic>
      <p:pic>
        <p:nvPicPr>
          <p:cNvPr id="7" name="Picture 5" descr="r3_ihlamur"/>
          <p:cNvPicPr>
            <a:picLocks noChangeAspect="1" noChangeArrowheads="1"/>
          </p:cNvPicPr>
          <p:nvPr/>
        </p:nvPicPr>
        <p:blipFill>
          <a:blip r:embed="rId6"/>
          <a:srcRect/>
          <a:stretch>
            <a:fillRect/>
          </a:stretch>
        </p:blipFill>
        <p:spPr bwMode="auto">
          <a:xfrm>
            <a:off x="4427538" y="4172248"/>
            <a:ext cx="2592387" cy="1360794"/>
          </a:xfrm>
          <a:prstGeom prst="rect">
            <a:avLst/>
          </a:prstGeom>
          <a:noFill/>
          <a:ln w="9525">
            <a:noFill/>
            <a:miter lim="800000"/>
            <a:headEnd/>
            <a:tailEnd/>
          </a:ln>
        </p:spPr>
      </p:pic>
      <p:sp>
        <p:nvSpPr>
          <p:cNvPr id="8" name="WordArt 6"/>
          <p:cNvSpPr>
            <a:spLocks noChangeArrowheads="1" noChangeShapeType="1" noTextEdit="1"/>
          </p:cNvSpPr>
          <p:nvPr/>
        </p:nvSpPr>
        <p:spPr bwMode="auto">
          <a:xfrm rot="16200000">
            <a:off x="6079515" y="2359476"/>
            <a:ext cx="4328746" cy="8636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IHLAMUR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karacam"/>
          <p:cNvPicPr>
            <a:picLocks noChangeAspect="1" noChangeArrowheads="1"/>
          </p:cNvPicPr>
          <p:nvPr/>
        </p:nvPicPr>
        <p:blipFill>
          <a:blip r:embed="rId3"/>
          <a:srcRect/>
          <a:stretch>
            <a:fillRect/>
          </a:stretch>
        </p:blipFill>
        <p:spPr bwMode="auto">
          <a:xfrm>
            <a:off x="0" y="0"/>
            <a:ext cx="3938588" cy="5857916"/>
          </a:xfrm>
          <a:prstGeom prst="rect">
            <a:avLst/>
          </a:prstGeom>
          <a:noFill/>
          <a:ln w="9525">
            <a:noFill/>
            <a:miter lim="800000"/>
            <a:headEnd/>
            <a:tailEnd/>
          </a:ln>
        </p:spPr>
      </p:pic>
      <p:pic>
        <p:nvPicPr>
          <p:cNvPr id="5" name="Picture 3" descr="r1_karacam"/>
          <p:cNvPicPr>
            <a:picLocks noChangeAspect="1" noChangeArrowheads="1"/>
          </p:cNvPicPr>
          <p:nvPr/>
        </p:nvPicPr>
        <p:blipFill>
          <a:blip r:embed="rId4"/>
          <a:srcRect/>
          <a:stretch>
            <a:fillRect/>
          </a:stretch>
        </p:blipFill>
        <p:spPr bwMode="auto">
          <a:xfrm>
            <a:off x="4500563" y="465517"/>
            <a:ext cx="2736850" cy="1510584"/>
          </a:xfrm>
          <a:prstGeom prst="rect">
            <a:avLst/>
          </a:prstGeom>
          <a:noFill/>
          <a:ln w="9525">
            <a:noFill/>
            <a:miter lim="800000"/>
            <a:headEnd/>
            <a:tailEnd/>
          </a:ln>
        </p:spPr>
      </p:pic>
      <p:pic>
        <p:nvPicPr>
          <p:cNvPr id="6" name="Picture 4" descr="r2_karacam"/>
          <p:cNvPicPr>
            <a:picLocks noChangeAspect="1" noChangeArrowheads="1"/>
          </p:cNvPicPr>
          <p:nvPr/>
        </p:nvPicPr>
        <p:blipFill>
          <a:blip r:embed="rId5"/>
          <a:srcRect/>
          <a:stretch>
            <a:fillRect/>
          </a:stretch>
        </p:blipFill>
        <p:spPr bwMode="auto">
          <a:xfrm>
            <a:off x="4427538" y="3277161"/>
            <a:ext cx="2808287" cy="1549908"/>
          </a:xfrm>
          <a:prstGeom prst="rect">
            <a:avLst/>
          </a:prstGeom>
          <a:noFill/>
          <a:ln w="9525">
            <a:noFill/>
            <a:miter lim="800000"/>
            <a:headEnd/>
            <a:tailEnd/>
          </a:ln>
        </p:spPr>
      </p:pic>
      <p:sp>
        <p:nvSpPr>
          <p:cNvPr id="7" name="WordArt 5"/>
          <p:cNvSpPr>
            <a:spLocks noChangeArrowheads="1" noChangeShapeType="1" noTextEdit="1"/>
          </p:cNvSpPr>
          <p:nvPr/>
        </p:nvSpPr>
        <p:spPr bwMode="auto">
          <a:xfrm rot="16200000">
            <a:off x="5897084" y="2281258"/>
            <a:ext cx="4550732" cy="12954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KARAÇAM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kizilcam"/>
          <p:cNvPicPr>
            <a:picLocks noChangeAspect="1" noChangeArrowheads="1"/>
          </p:cNvPicPr>
          <p:nvPr/>
        </p:nvPicPr>
        <p:blipFill>
          <a:blip r:embed="rId3"/>
          <a:srcRect/>
          <a:stretch>
            <a:fillRect/>
          </a:stretch>
        </p:blipFill>
        <p:spPr bwMode="auto">
          <a:xfrm>
            <a:off x="0" y="0"/>
            <a:ext cx="4054475" cy="5286412"/>
          </a:xfrm>
          <a:prstGeom prst="rect">
            <a:avLst/>
          </a:prstGeom>
          <a:noFill/>
          <a:ln w="9525">
            <a:noFill/>
            <a:miter lim="800000"/>
            <a:headEnd/>
            <a:tailEnd/>
          </a:ln>
        </p:spPr>
      </p:pic>
      <p:pic>
        <p:nvPicPr>
          <p:cNvPr id="5" name="Picture 3" descr="r1_kizilcam"/>
          <p:cNvPicPr>
            <a:picLocks noChangeAspect="1" noChangeArrowheads="1"/>
          </p:cNvPicPr>
          <p:nvPr/>
        </p:nvPicPr>
        <p:blipFill>
          <a:blip r:embed="rId4"/>
          <a:srcRect/>
          <a:stretch>
            <a:fillRect/>
          </a:stretch>
        </p:blipFill>
        <p:spPr bwMode="auto">
          <a:xfrm>
            <a:off x="4427538" y="674520"/>
            <a:ext cx="2592387" cy="1291010"/>
          </a:xfrm>
          <a:prstGeom prst="rect">
            <a:avLst/>
          </a:prstGeom>
          <a:noFill/>
          <a:ln w="9525">
            <a:noFill/>
            <a:miter lim="800000"/>
            <a:headEnd/>
            <a:tailEnd/>
          </a:ln>
        </p:spPr>
      </p:pic>
      <p:pic>
        <p:nvPicPr>
          <p:cNvPr id="6" name="Picture 4" descr="r2_kizilcam"/>
          <p:cNvPicPr>
            <a:picLocks noChangeAspect="1" noChangeArrowheads="1"/>
          </p:cNvPicPr>
          <p:nvPr/>
        </p:nvPicPr>
        <p:blipFill>
          <a:blip r:embed="rId5"/>
          <a:srcRect/>
          <a:stretch>
            <a:fillRect/>
          </a:stretch>
        </p:blipFill>
        <p:spPr bwMode="auto">
          <a:xfrm>
            <a:off x="4500563" y="3116988"/>
            <a:ext cx="2519362" cy="1254300"/>
          </a:xfrm>
          <a:prstGeom prst="rect">
            <a:avLst/>
          </a:prstGeom>
          <a:noFill/>
          <a:ln w="9525">
            <a:noFill/>
            <a:miter lim="800000"/>
            <a:headEnd/>
            <a:tailEnd/>
          </a:ln>
        </p:spPr>
      </p:pic>
      <p:sp>
        <p:nvSpPr>
          <p:cNvPr id="7" name="WordArt 5"/>
          <p:cNvSpPr>
            <a:spLocks noChangeArrowheads="1" noChangeShapeType="1" noTextEdit="1"/>
          </p:cNvSpPr>
          <p:nvPr/>
        </p:nvSpPr>
        <p:spPr bwMode="auto">
          <a:xfrm rot="16200000">
            <a:off x="6119071" y="1995506"/>
            <a:ext cx="4106758" cy="12954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KIZILÇAM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642910" y="428604"/>
            <a:ext cx="83582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solidFill>
                  <a:srgbClr val="0066FF"/>
                </a:solidFill>
                <a:latin typeface="Georgia" pitchFamily="18" charset="0"/>
              </a:rPr>
              <a:t>Ülkemizin, bitki örtüsü bakımından  zengin olmasının sebebi nedir? </a:t>
            </a:r>
          </a:p>
        </p:txBody>
      </p:sp>
      <p:sp>
        <p:nvSpPr>
          <p:cNvPr id="5" name="4 Metin kutusu"/>
          <p:cNvSpPr txBox="1"/>
          <p:nvPr/>
        </p:nvSpPr>
        <p:spPr>
          <a:xfrm>
            <a:off x="500034" y="1214422"/>
            <a:ext cx="8215370" cy="33609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90000"/>
              </a:lnSpc>
              <a:buFont typeface="Wingdings" pitchFamily="2" charset="2"/>
              <a:buNone/>
            </a:pPr>
            <a:r>
              <a:rPr lang="tr-TR" b="1" dirty="0" smtClean="0">
                <a:latin typeface="Georgia" pitchFamily="18" charset="0"/>
              </a:rPr>
              <a:t>Ülkemiz, bitki örtüsü bakımından oldukça zengindir. 9.000’ e yakın bitki türü vardır. </a:t>
            </a:r>
          </a:p>
          <a:p>
            <a:pPr>
              <a:lnSpc>
                <a:spcPct val="90000"/>
              </a:lnSpc>
              <a:buFont typeface="Wingdings" pitchFamily="2" charset="2"/>
              <a:buNone/>
            </a:pPr>
            <a:endParaRPr lang="tr-TR" b="1" dirty="0" smtClean="0">
              <a:latin typeface="Georgia" pitchFamily="18" charset="0"/>
            </a:endParaRPr>
          </a:p>
          <a:p>
            <a:pPr>
              <a:lnSpc>
                <a:spcPct val="90000"/>
              </a:lnSpc>
              <a:buFont typeface="Wingdings" pitchFamily="2" charset="2"/>
              <a:buNone/>
            </a:pPr>
            <a:r>
              <a:rPr lang="tr-TR" b="1" dirty="0" smtClean="0">
                <a:latin typeface="Georgia" pitchFamily="18" charset="0"/>
              </a:rPr>
              <a:t>Bunun </a:t>
            </a:r>
            <a:r>
              <a:rPr lang="tr-TR" b="1" dirty="0" smtClean="0">
                <a:latin typeface="Georgia" pitchFamily="18" charset="0"/>
              </a:rPr>
              <a:t>sebepleri:</a:t>
            </a:r>
          </a:p>
          <a:p>
            <a:pPr>
              <a:lnSpc>
                <a:spcPct val="90000"/>
              </a:lnSpc>
              <a:buFont typeface="Wingdings" pitchFamily="2" charset="2"/>
              <a:buChar char="ü"/>
            </a:pPr>
            <a:r>
              <a:rPr lang="tr-TR" b="1" dirty="0" smtClean="0">
                <a:latin typeface="Georgia" pitchFamily="18" charset="0"/>
              </a:rPr>
              <a:t>İklim (En önemli faktör</a:t>
            </a:r>
            <a:r>
              <a:rPr lang="tr-TR" b="1" dirty="0" smtClean="0">
                <a:latin typeface="Georgia" pitchFamily="18" charset="0"/>
              </a:rPr>
              <a:t>)</a:t>
            </a:r>
            <a:endParaRPr lang="tr-TR" b="1" dirty="0" smtClean="0">
              <a:latin typeface="Georgia" pitchFamily="18" charset="0"/>
            </a:endParaRPr>
          </a:p>
          <a:p>
            <a:pPr>
              <a:lnSpc>
                <a:spcPct val="90000"/>
              </a:lnSpc>
              <a:buFont typeface="Wingdings" pitchFamily="2" charset="2"/>
              <a:buChar char="ü"/>
            </a:pPr>
            <a:r>
              <a:rPr lang="tr-TR" b="1" dirty="0" smtClean="0">
                <a:latin typeface="Georgia" pitchFamily="18" charset="0"/>
              </a:rPr>
              <a:t>Sıcaklık, yağış, rüzgar, güneşlenme süresi,</a:t>
            </a:r>
          </a:p>
          <a:p>
            <a:pPr>
              <a:lnSpc>
                <a:spcPct val="90000"/>
              </a:lnSpc>
              <a:buFont typeface="Wingdings" pitchFamily="2" charset="2"/>
              <a:buChar char="ü"/>
            </a:pPr>
            <a:r>
              <a:rPr lang="tr-TR" b="1" dirty="0" smtClean="0">
                <a:latin typeface="Georgia" pitchFamily="18" charset="0"/>
              </a:rPr>
              <a:t>Toprak,</a:t>
            </a:r>
          </a:p>
          <a:p>
            <a:pPr>
              <a:lnSpc>
                <a:spcPct val="90000"/>
              </a:lnSpc>
              <a:buFont typeface="Wingdings" pitchFamily="2" charset="2"/>
              <a:buChar char="ü"/>
            </a:pPr>
            <a:r>
              <a:rPr lang="tr-TR" b="1" dirty="0" smtClean="0">
                <a:latin typeface="Georgia" pitchFamily="18" charset="0"/>
              </a:rPr>
              <a:t>Yüzey şekilleri,</a:t>
            </a:r>
          </a:p>
          <a:p>
            <a:pPr>
              <a:lnSpc>
                <a:spcPct val="90000"/>
              </a:lnSpc>
              <a:buFont typeface="Wingdings" pitchFamily="2" charset="2"/>
              <a:buChar char="ü"/>
            </a:pPr>
            <a:r>
              <a:rPr lang="tr-TR" b="1" dirty="0" smtClean="0">
                <a:latin typeface="Georgia" pitchFamily="18" charset="0"/>
              </a:rPr>
              <a:t>İnsan</a:t>
            </a:r>
          </a:p>
          <a:p>
            <a:pPr>
              <a:lnSpc>
                <a:spcPct val="90000"/>
              </a:lnSpc>
            </a:pPr>
            <a:endParaRPr lang="tr-TR" b="1" dirty="0" smtClean="0">
              <a:latin typeface="Georgia" pitchFamily="18" charset="0"/>
            </a:endParaRPr>
          </a:p>
          <a:p>
            <a:pPr>
              <a:lnSpc>
                <a:spcPct val="90000"/>
              </a:lnSpc>
              <a:buFont typeface="Wingdings" pitchFamily="2" charset="2"/>
              <a:buNone/>
            </a:pPr>
            <a:r>
              <a:rPr lang="tr-TR" b="1" dirty="0" smtClean="0">
                <a:latin typeface="Georgia" pitchFamily="18" charset="0"/>
              </a:rPr>
              <a:t>Not: Ülkemizdeki doğal bitki örtüsünün çeşitli temel nedeni, ülkemizde farklı iklimlerin görülmesidir. </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iterate type="lt">
                                    <p:tmPct val="0"/>
                                  </p:iterate>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checkerboard(across)">
                                      <p:cBhvr>
                                        <p:cTn id="49" dur="5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checkerboard(across)">
                                      <p:cBhvr>
                                        <p:cTn id="54" dur="500"/>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checkerboard(across)">
                                      <p:cBhvr>
                                        <p:cTn id="59" dur="5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checkerboard(across)">
                                      <p:cBhvr>
                                        <p:cTn id="64" dur="500"/>
                                        <p:tgtEl>
                                          <p:spTgt spid="5">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Effect transition="in" filter="checkerboard(across)">
                                      <p:cBhvr>
                                        <p:cTn id="69" dur="500"/>
                                        <p:tgtEl>
                                          <p:spTgt spid="5">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Effect transition="in" filter="blinds(horizontal)">
                                      <p:cBhvr>
                                        <p:cTn id="74" dur="500"/>
                                        <p:tgtEl>
                                          <p:spTgt spid="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iterate type="lt">
                                    <p:tmPct val="5000"/>
                                  </p:iterate>
                                  <p:childTnLst>
                                    <p:set>
                                      <p:cBhvr>
                                        <p:cTn id="78" dur="1" fill="hold">
                                          <p:stCondLst>
                                            <p:cond delay="0"/>
                                          </p:stCondLst>
                                        </p:cTn>
                                        <p:tgtEl>
                                          <p:spTgt spid="5">
                                            <p:txEl>
                                              <p:pRg st="9" end="9"/>
                                            </p:txEl>
                                          </p:spTgt>
                                        </p:tgtEl>
                                        <p:attrNameLst>
                                          <p:attrName>style.visibility</p:attrName>
                                        </p:attrNameLst>
                                      </p:cBhvr>
                                      <p:to>
                                        <p:strVal val="visible"/>
                                      </p:to>
                                    </p:set>
                                    <p:anim calcmode="lin" valueType="num">
                                      <p:cBhvr>
                                        <p:cTn id="79"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goknar"/>
          <p:cNvPicPr>
            <a:picLocks noChangeAspect="1" noChangeArrowheads="1"/>
          </p:cNvPicPr>
          <p:nvPr/>
        </p:nvPicPr>
        <p:blipFill>
          <a:blip r:embed="rId3"/>
          <a:srcRect/>
          <a:stretch>
            <a:fillRect/>
          </a:stretch>
        </p:blipFill>
        <p:spPr bwMode="auto">
          <a:xfrm>
            <a:off x="0" y="286332"/>
            <a:ext cx="4054475" cy="4857784"/>
          </a:xfrm>
          <a:prstGeom prst="rect">
            <a:avLst/>
          </a:prstGeom>
          <a:noFill/>
          <a:ln w="9525">
            <a:noFill/>
            <a:miter lim="800000"/>
            <a:headEnd/>
            <a:tailEnd/>
          </a:ln>
        </p:spPr>
      </p:pic>
      <p:pic>
        <p:nvPicPr>
          <p:cNvPr id="5" name="Picture 3" descr="r1_goknar"/>
          <p:cNvPicPr>
            <a:picLocks noChangeAspect="1" noChangeArrowheads="1"/>
          </p:cNvPicPr>
          <p:nvPr/>
        </p:nvPicPr>
        <p:blipFill>
          <a:blip r:embed="rId4"/>
          <a:srcRect/>
          <a:stretch>
            <a:fillRect/>
          </a:stretch>
        </p:blipFill>
        <p:spPr bwMode="auto">
          <a:xfrm>
            <a:off x="4427538" y="0"/>
            <a:ext cx="2520950" cy="1153724"/>
          </a:xfrm>
          <a:prstGeom prst="rect">
            <a:avLst/>
          </a:prstGeom>
          <a:noFill/>
          <a:ln w="9525">
            <a:noFill/>
            <a:miter lim="800000"/>
            <a:headEnd/>
            <a:tailEnd/>
          </a:ln>
        </p:spPr>
      </p:pic>
      <p:pic>
        <p:nvPicPr>
          <p:cNvPr id="6" name="Picture 4" descr="r2_goknar"/>
          <p:cNvPicPr>
            <a:picLocks noChangeAspect="1" noChangeArrowheads="1"/>
          </p:cNvPicPr>
          <p:nvPr/>
        </p:nvPicPr>
        <p:blipFill>
          <a:blip r:embed="rId5"/>
          <a:srcRect/>
          <a:stretch>
            <a:fillRect/>
          </a:stretch>
        </p:blipFill>
        <p:spPr bwMode="auto">
          <a:xfrm>
            <a:off x="4427538" y="2016125"/>
            <a:ext cx="2520950" cy="1153724"/>
          </a:xfrm>
          <a:prstGeom prst="rect">
            <a:avLst/>
          </a:prstGeom>
          <a:noFill/>
          <a:ln w="9525">
            <a:noFill/>
            <a:miter lim="800000"/>
            <a:headEnd/>
            <a:tailEnd/>
          </a:ln>
        </p:spPr>
      </p:pic>
      <p:pic>
        <p:nvPicPr>
          <p:cNvPr id="7" name="Picture 5" descr="r3_goknar"/>
          <p:cNvPicPr>
            <a:picLocks noChangeAspect="1" noChangeArrowheads="1"/>
          </p:cNvPicPr>
          <p:nvPr/>
        </p:nvPicPr>
        <p:blipFill>
          <a:blip r:embed="rId6"/>
          <a:srcRect/>
          <a:stretch>
            <a:fillRect/>
          </a:stretch>
        </p:blipFill>
        <p:spPr bwMode="auto">
          <a:xfrm>
            <a:off x="4427538" y="4025536"/>
            <a:ext cx="2449512" cy="1121114"/>
          </a:xfrm>
          <a:prstGeom prst="rect">
            <a:avLst/>
          </a:prstGeom>
          <a:noFill/>
          <a:ln w="9525">
            <a:noFill/>
            <a:miter lim="800000"/>
            <a:headEnd/>
            <a:tailEnd/>
          </a:ln>
        </p:spPr>
      </p:pic>
      <p:sp>
        <p:nvSpPr>
          <p:cNvPr id="8" name="WordArt 6"/>
          <p:cNvSpPr>
            <a:spLocks noChangeArrowheads="1" noChangeShapeType="1" noTextEdit="1"/>
          </p:cNvSpPr>
          <p:nvPr/>
        </p:nvSpPr>
        <p:spPr bwMode="auto">
          <a:xfrm rot="16200000">
            <a:off x="6285561" y="1923062"/>
            <a:ext cx="3773778" cy="12954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GÖKNAR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mese"/>
          <p:cNvPicPr>
            <a:picLocks noChangeAspect="1" noChangeArrowheads="1"/>
          </p:cNvPicPr>
          <p:nvPr/>
        </p:nvPicPr>
        <p:blipFill>
          <a:blip r:embed="rId3"/>
          <a:srcRect/>
          <a:stretch>
            <a:fillRect/>
          </a:stretch>
        </p:blipFill>
        <p:spPr bwMode="auto">
          <a:xfrm>
            <a:off x="0" y="502232"/>
            <a:ext cx="4054475" cy="4857784"/>
          </a:xfrm>
          <a:prstGeom prst="rect">
            <a:avLst/>
          </a:prstGeom>
          <a:noFill/>
          <a:ln w="9525">
            <a:noFill/>
            <a:miter lim="800000"/>
            <a:headEnd/>
            <a:tailEnd/>
          </a:ln>
        </p:spPr>
      </p:pic>
      <p:pic>
        <p:nvPicPr>
          <p:cNvPr id="5" name="Picture 3" descr="r1_mese"/>
          <p:cNvPicPr>
            <a:picLocks noChangeAspect="1" noChangeArrowheads="1"/>
          </p:cNvPicPr>
          <p:nvPr/>
        </p:nvPicPr>
        <p:blipFill>
          <a:blip r:embed="rId4"/>
          <a:srcRect/>
          <a:stretch>
            <a:fillRect/>
          </a:stretch>
        </p:blipFill>
        <p:spPr bwMode="auto">
          <a:xfrm>
            <a:off x="4429124" y="357166"/>
            <a:ext cx="2520950" cy="1153724"/>
          </a:xfrm>
          <a:prstGeom prst="rect">
            <a:avLst/>
          </a:prstGeom>
          <a:noFill/>
          <a:ln w="9525">
            <a:noFill/>
            <a:miter lim="800000"/>
            <a:headEnd/>
            <a:tailEnd/>
          </a:ln>
        </p:spPr>
      </p:pic>
      <p:pic>
        <p:nvPicPr>
          <p:cNvPr id="6" name="Picture 4" descr="r3_mese"/>
          <p:cNvPicPr>
            <a:picLocks noChangeAspect="1" noChangeArrowheads="1"/>
          </p:cNvPicPr>
          <p:nvPr/>
        </p:nvPicPr>
        <p:blipFill>
          <a:blip r:embed="rId5"/>
          <a:srcRect/>
          <a:stretch>
            <a:fillRect/>
          </a:stretch>
        </p:blipFill>
        <p:spPr bwMode="auto">
          <a:xfrm>
            <a:off x="4357686" y="3857628"/>
            <a:ext cx="2520950" cy="1153724"/>
          </a:xfrm>
          <a:prstGeom prst="rect">
            <a:avLst/>
          </a:prstGeom>
          <a:noFill/>
          <a:ln w="9525">
            <a:noFill/>
            <a:miter lim="800000"/>
            <a:headEnd/>
            <a:tailEnd/>
          </a:ln>
        </p:spPr>
      </p:pic>
      <p:pic>
        <p:nvPicPr>
          <p:cNvPr id="7" name="Picture 5" descr="r2_mese"/>
          <p:cNvPicPr>
            <a:picLocks noChangeAspect="1" noChangeArrowheads="1"/>
          </p:cNvPicPr>
          <p:nvPr/>
        </p:nvPicPr>
        <p:blipFill>
          <a:blip r:embed="rId6"/>
          <a:srcRect/>
          <a:stretch>
            <a:fillRect/>
          </a:stretch>
        </p:blipFill>
        <p:spPr bwMode="auto">
          <a:xfrm>
            <a:off x="4427538" y="2160588"/>
            <a:ext cx="2520950" cy="1153724"/>
          </a:xfrm>
          <a:prstGeom prst="rect">
            <a:avLst/>
          </a:prstGeom>
          <a:noFill/>
          <a:ln w="9525">
            <a:noFill/>
            <a:miter lim="800000"/>
            <a:headEnd/>
            <a:tailEnd/>
          </a:ln>
        </p:spPr>
      </p:pic>
      <p:sp>
        <p:nvSpPr>
          <p:cNvPr id="8" name="WordArt 6"/>
          <p:cNvSpPr>
            <a:spLocks noChangeArrowheads="1" noChangeShapeType="1" noTextEdit="1"/>
          </p:cNvSpPr>
          <p:nvPr/>
        </p:nvSpPr>
        <p:spPr bwMode="auto">
          <a:xfrm rot="16200000">
            <a:off x="6356999" y="2499324"/>
            <a:ext cx="3773778" cy="8636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MEŞE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ardic"/>
          <p:cNvPicPr>
            <a:picLocks noChangeAspect="1" noChangeArrowheads="1"/>
          </p:cNvPicPr>
          <p:nvPr/>
        </p:nvPicPr>
        <p:blipFill>
          <a:blip r:embed="rId3"/>
          <a:srcRect/>
          <a:stretch>
            <a:fillRect/>
          </a:stretch>
        </p:blipFill>
        <p:spPr bwMode="auto">
          <a:xfrm>
            <a:off x="0" y="500042"/>
            <a:ext cx="4041775" cy="5000660"/>
          </a:xfrm>
          <a:prstGeom prst="rect">
            <a:avLst/>
          </a:prstGeom>
          <a:noFill/>
          <a:ln w="9525">
            <a:noFill/>
            <a:miter lim="800000"/>
            <a:headEnd/>
            <a:tailEnd/>
          </a:ln>
        </p:spPr>
      </p:pic>
      <p:pic>
        <p:nvPicPr>
          <p:cNvPr id="5" name="Picture 3" descr="r1_ardic"/>
          <p:cNvPicPr>
            <a:picLocks noChangeAspect="1" noChangeArrowheads="1"/>
          </p:cNvPicPr>
          <p:nvPr/>
        </p:nvPicPr>
        <p:blipFill>
          <a:blip r:embed="rId4"/>
          <a:srcRect/>
          <a:stretch>
            <a:fillRect/>
          </a:stretch>
        </p:blipFill>
        <p:spPr bwMode="auto">
          <a:xfrm>
            <a:off x="4356100" y="731367"/>
            <a:ext cx="2879725" cy="1356660"/>
          </a:xfrm>
          <a:prstGeom prst="rect">
            <a:avLst/>
          </a:prstGeom>
          <a:noFill/>
          <a:ln w="9525">
            <a:noFill/>
            <a:miter lim="800000"/>
            <a:headEnd/>
            <a:tailEnd/>
          </a:ln>
        </p:spPr>
      </p:pic>
      <p:pic>
        <p:nvPicPr>
          <p:cNvPr id="6" name="Picture 4" descr="r2_ardic"/>
          <p:cNvPicPr>
            <a:picLocks noChangeAspect="1" noChangeArrowheads="1"/>
          </p:cNvPicPr>
          <p:nvPr/>
        </p:nvPicPr>
        <p:blipFill>
          <a:blip r:embed="rId5"/>
          <a:srcRect/>
          <a:stretch>
            <a:fillRect/>
          </a:stretch>
        </p:blipFill>
        <p:spPr bwMode="auto">
          <a:xfrm>
            <a:off x="4356100" y="3544169"/>
            <a:ext cx="2952750" cy="1380970"/>
          </a:xfrm>
          <a:prstGeom prst="rect">
            <a:avLst/>
          </a:prstGeom>
          <a:noFill/>
          <a:ln w="9525">
            <a:noFill/>
            <a:miter lim="800000"/>
            <a:headEnd/>
            <a:tailEnd/>
          </a:ln>
        </p:spPr>
      </p:pic>
      <p:sp>
        <p:nvSpPr>
          <p:cNvPr id="7" name="WordArt 5"/>
          <p:cNvSpPr>
            <a:spLocks noChangeArrowheads="1" noChangeShapeType="1" noTextEdit="1"/>
          </p:cNvSpPr>
          <p:nvPr/>
        </p:nvSpPr>
        <p:spPr bwMode="auto">
          <a:xfrm rot="16200000">
            <a:off x="6372939" y="2352672"/>
            <a:ext cx="3884772" cy="12954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ARDIÇ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kizilagac"/>
          <p:cNvPicPr>
            <a:picLocks noChangeAspect="1" noChangeArrowheads="1"/>
          </p:cNvPicPr>
          <p:nvPr/>
        </p:nvPicPr>
        <p:blipFill>
          <a:blip r:embed="rId3"/>
          <a:srcRect/>
          <a:stretch>
            <a:fillRect/>
          </a:stretch>
        </p:blipFill>
        <p:spPr bwMode="auto">
          <a:xfrm>
            <a:off x="0" y="357753"/>
            <a:ext cx="4054475" cy="5000660"/>
          </a:xfrm>
          <a:prstGeom prst="rect">
            <a:avLst/>
          </a:prstGeom>
          <a:noFill/>
          <a:ln w="9525">
            <a:noFill/>
            <a:miter lim="800000"/>
            <a:headEnd/>
            <a:tailEnd/>
          </a:ln>
        </p:spPr>
      </p:pic>
      <p:pic>
        <p:nvPicPr>
          <p:cNvPr id="5" name="Picture 3" descr="r1_kizilagac"/>
          <p:cNvPicPr>
            <a:picLocks noChangeAspect="1" noChangeArrowheads="1"/>
          </p:cNvPicPr>
          <p:nvPr/>
        </p:nvPicPr>
        <p:blipFill>
          <a:blip r:embed="rId4"/>
          <a:srcRect/>
          <a:stretch>
            <a:fillRect/>
          </a:stretch>
        </p:blipFill>
        <p:spPr bwMode="auto">
          <a:xfrm>
            <a:off x="4500563" y="0"/>
            <a:ext cx="2735262" cy="1279104"/>
          </a:xfrm>
          <a:prstGeom prst="rect">
            <a:avLst/>
          </a:prstGeom>
          <a:noFill/>
          <a:ln w="9525">
            <a:noFill/>
            <a:miter lim="800000"/>
            <a:headEnd/>
            <a:tailEnd/>
          </a:ln>
        </p:spPr>
      </p:pic>
      <p:pic>
        <p:nvPicPr>
          <p:cNvPr id="6" name="Picture 4" descr="r2_kizilagac"/>
          <p:cNvPicPr>
            <a:picLocks noChangeAspect="1" noChangeArrowheads="1"/>
          </p:cNvPicPr>
          <p:nvPr/>
        </p:nvPicPr>
        <p:blipFill>
          <a:blip r:embed="rId5"/>
          <a:srcRect/>
          <a:stretch>
            <a:fillRect/>
          </a:stretch>
        </p:blipFill>
        <p:spPr bwMode="auto">
          <a:xfrm>
            <a:off x="4500563" y="2154485"/>
            <a:ext cx="2663825" cy="1254796"/>
          </a:xfrm>
          <a:prstGeom prst="rect">
            <a:avLst/>
          </a:prstGeom>
          <a:noFill/>
          <a:ln w="9525">
            <a:noFill/>
            <a:miter lim="800000"/>
            <a:headEnd/>
            <a:tailEnd/>
          </a:ln>
        </p:spPr>
      </p:pic>
      <p:pic>
        <p:nvPicPr>
          <p:cNvPr id="7" name="Picture 5" descr="r3_kizilagac"/>
          <p:cNvPicPr>
            <a:picLocks noChangeAspect="1" noChangeArrowheads="1"/>
          </p:cNvPicPr>
          <p:nvPr/>
        </p:nvPicPr>
        <p:blipFill>
          <a:blip r:embed="rId6"/>
          <a:srcRect/>
          <a:stretch>
            <a:fillRect/>
          </a:stretch>
        </p:blipFill>
        <p:spPr bwMode="auto">
          <a:xfrm>
            <a:off x="4500563" y="4243635"/>
            <a:ext cx="2663825" cy="1254796"/>
          </a:xfrm>
          <a:prstGeom prst="rect">
            <a:avLst/>
          </a:prstGeom>
          <a:noFill/>
          <a:ln w="9525">
            <a:noFill/>
            <a:miter lim="800000"/>
            <a:headEnd/>
            <a:tailEnd/>
          </a:ln>
        </p:spPr>
      </p:pic>
      <p:sp>
        <p:nvSpPr>
          <p:cNvPr id="8" name="WordArt 6"/>
          <p:cNvSpPr>
            <a:spLocks noChangeArrowheads="1" noChangeShapeType="1" noTextEdit="1"/>
          </p:cNvSpPr>
          <p:nvPr/>
        </p:nvSpPr>
        <p:spPr bwMode="auto">
          <a:xfrm rot="16200000">
            <a:off x="6301502" y="2426283"/>
            <a:ext cx="3884772" cy="8636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KIZILAĞAÇ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foto_fistikcami"/>
          <p:cNvPicPr>
            <a:picLocks noChangeAspect="1" noChangeArrowheads="1"/>
          </p:cNvPicPr>
          <p:nvPr/>
        </p:nvPicPr>
        <p:blipFill>
          <a:blip r:embed="rId3"/>
          <a:srcRect/>
          <a:stretch>
            <a:fillRect/>
          </a:stretch>
        </p:blipFill>
        <p:spPr bwMode="auto">
          <a:xfrm>
            <a:off x="0" y="285340"/>
            <a:ext cx="4054475" cy="5143536"/>
          </a:xfrm>
          <a:prstGeom prst="rect">
            <a:avLst/>
          </a:prstGeom>
          <a:noFill/>
          <a:ln w="9525">
            <a:noFill/>
            <a:miter lim="800000"/>
            <a:headEnd/>
            <a:tailEnd/>
          </a:ln>
        </p:spPr>
      </p:pic>
      <p:pic>
        <p:nvPicPr>
          <p:cNvPr id="5" name="Picture 3" descr="r1_fistikcami"/>
          <p:cNvPicPr>
            <a:picLocks noChangeAspect="1" noChangeArrowheads="1"/>
          </p:cNvPicPr>
          <p:nvPr/>
        </p:nvPicPr>
        <p:blipFill>
          <a:blip r:embed="rId4"/>
          <a:srcRect/>
          <a:stretch>
            <a:fillRect/>
          </a:stretch>
        </p:blipFill>
        <p:spPr bwMode="auto">
          <a:xfrm>
            <a:off x="4356100" y="0"/>
            <a:ext cx="2952750" cy="1431142"/>
          </a:xfrm>
          <a:prstGeom prst="rect">
            <a:avLst/>
          </a:prstGeom>
          <a:noFill/>
          <a:ln w="9525">
            <a:noFill/>
            <a:miter lim="800000"/>
            <a:headEnd/>
            <a:tailEnd/>
          </a:ln>
        </p:spPr>
      </p:pic>
      <p:pic>
        <p:nvPicPr>
          <p:cNvPr id="6" name="Picture 4" descr="r3_fistikcami"/>
          <p:cNvPicPr>
            <a:picLocks noChangeAspect="1" noChangeArrowheads="1"/>
          </p:cNvPicPr>
          <p:nvPr/>
        </p:nvPicPr>
        <p:blipFill>
          <a:blip r:embed="rId5"/>
          <a:srcRect/>
          <a:stretch>
            <a:fillRect/>
          </a:stretch>
        </p:blipFill>
        <p:spPr bwMode="auto">
          <a:xfrm>
            <a:off x="4356100" y="4315222"/>
            <a:ext cx="2879725" cy="1395422"/>
          </a:xfrm>
          <a:prstGeom prst="rect">
            <a:avLst/>
          </a:prstGeom>
          <a:noFill/>
          <a:ln w="9525">
            <a:noFill/>
            <a:miter lim="800000"/>
            <a:headEnd/>
            <a:tailEnd/>
          </a:ln>
        </p:spPr>
      </p:pic>
      <p:pic>
        <p:nvPicPr>
          <p:cNvPr id="7" name="Picture 5" descr="r2_fistikcami"/>
          <p:cNvPicPr>
            <a:picLocks noChangeAspect="1" noChangeArrowheads="1"/>
          </p:cNvPicPr>
          <p:nvPr/>
        </p:nvPicPr>
        <p:blipFill>
          <a:blip r:embed="rId6"/>
          <a:srcRect/>
          <a:stretch>
            <a:fillRect/>
          </a:stretch>
        </p:blipFill>
        <p:spPr bwMode="auto">
          <a:xfrm>
            <a:off x="4356100" y="2159000"/>
            <a:ext cx="2952750" cy="1431142"/>
          </a:xfrm>
          <a:prstGeom prst="rect">
            <a:avLst/>
          </a:prstGeom>
          <a:noFill/>
          <a:ln w="9525">
            <a:noFill/>
            <a:miter lim="800000"/>
            <a:headEnd/>
            <a:tailEnd/>
          </a:ln>
        </p:spPr>
      </p:pic>
      <p:sp>
        <p:nvSpPr>
          <p:cNvPr id="8" name="WordArt 6"/>
          <p:cNvSpPr>
            <a:spLocks noChangeArrowheads="1" noChangeShapeType="1" noTextEdit="1"/>
          </p:cNvSpPr>
          <p:nvPr/>
        </p:nvSpPr>
        <p:spPr bwMode="auto">
          <a:xfrm rot="16200000">
            <a:off x="6498417" y="1777608"/>
            <a:ext cx="3995766" cy="1295400"/>
          </a:xfrm>
          <a:prstGeom prst="rect">
            <a:avLst/>
          </a:prstGeom>
        </p:spPr>
        <p:txBody>
          <a:bodyPr wrap="none" fromWordArt="1">
            <a:prstTxWarp prst="textPlain">
              <a:avLst>
                <a:gd name="adj" fmla="val 50000"/>
              </a:avLst>
            </a:prstTxWarp>
          </a:bodyPr>
          <a:lstStyle/>
          <a:p>
            <a:pPr algn="ctr"/>
            <a:r>
              <a:rPr lang="tr-TR" sz="3600" kern="10">
                <a:ln w="9525">
                  <a:noFill/>
                  <a:round/>
                  <a:headEnd/>
                  <a:tailEnd/>
                </a:ln>
                <a:solidFill>
                  <a:srgbClr val="339966"/>
                </a:solidFill>
                <a:effectLst>
                  <a:outerShdw dist="45791" dir="2021404" algn="ctr" rotWithShape="0">
                    <a:srgbClr val="B2B2B2">
                      <a:alpha val="80000"/>
                    </a:srgbClr>
                  </a:outerShdw>
                </a:effectLst>
                <a:latin typeface="Times New Roman"/>
                <a:cs typeface="Times New Roman"/>
              </a:rPr>
              <a:t>FISTIKÇAMI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500034" y="357166"/>
            <a:ext cx="250033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A. ORMANLAR</a:t>
            </a:r>
            <a:endParaRPr lang="tr-TR" sz="2400" dirty="0"/>
          </a:p>
        </p:txBody>
      </p:sp>
      <p:sp>
        <p:nvSpPr>
          <p:cNvPr id="5" name="4 Metin kutusu"/>
          <p:cNvSpPr txBox="1"/>
          <p:nvPr/>
        </p:nvSpPr>
        <p:spPr>
          <a:xfrm>
            <a:off x="428596" y="1214422"/>
            <a:ext cx="8286808"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b="1" dirty="0" smtClean="0"/>
              <a:t>Ülkemizdeki </a:t>
            </a:r>
            <a:r>
              <a:rPr lang="tr-TR" sz="2400" b="1" dirty="0" smtClean="0"/>
              <a:t>ormanlar iklim, yer şekilleri, toprak yapısı ve bakı durumuna bağlı olarak çeşitlilik gösterir. </a:t>
            </a:r>
          </a:p>
          <a:p>
            <a:r>
              <a:rPr lang="tr-TR" sz="2400" b="1" dirty="0" smtClean="0"/>
              <a:t>Ormanlar genel olarak, </a:t>
            </a:r>
          </a:p>
          <a:p>
            <a:pPr>
              <a:buFont typeface="Wingdings" pitchFamily="2" charset="2"/>
              <a:buChar char="Ø"/>
            </a:pPr>
            <a:r>
              <a:rPr lang="tr-TR" sz="2400" b="1" dirty="0" smtClean="0"/>
              <a:t>1-Geniş yapraklı </a:t>
            </a:r>
          </a:p>
          <a:p>
            <a:pPr>
              <a:buFont typeface="Wingdings" pitchFamily="2" charset="2"/>
              <a:buChar char="Ø"/>
            </a:pPr>
            <a:r>
              <a:rPr lang="tr-TR" sz="2400" b="1" dirty="0" smtClean="0"/>
              <a:t>2-İğne yapraklı ağaçlardan oluşanlar, olarak iki gruba ayrılır. </a:t>
            </a:r>
          </a:p>
          <a:p>
            <a:r>
              <a:rPr lang="tr-TR" sz="2400" b="1" dirty="0" smtClean="0"/>
              <a:t>Ancak bazı alanlarda, geniş yapraklı ve iğne yapraklı ağaçlardan oluşan ormanlar bir arada bulunur. Bunlara da </a:t>
            </a:r>
            <a:r>
              <a:rPr lang="tr-TR" sz="2400" b="1" dirty="0" smtClean="0">
                <a:solidFill>
                  <a:srgbClr val="0033CC"/>
                </a:solidFill>
              </a:rPr>
              <a:t>karışık ormanlar</a:t>
            </a:r>
            <a:r>
              <a:rPr lang="tr-TR" sz="2400" b="1" dirty="0" smtClean="0"/>
              <a:t> denir.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p:cNvPicPr>
            <a:picLocks noChangeAspect="1" noChangeArrowheads="1"/>
          </p:cNvPicPr>
          <p:nvPr/>
        </p:nvPicPr>
        <p:blipFill>
          <a:blip r:embed="rId3"/>
          <a:srcRect l="4323" t="22330" r="2744" b="11774"/>
          <a:stretch>
            <a:fillRect/>
          </a:stretch>
        </p:blipFill>
        <p:spPr bwMode="auto">
          <a:xfrm>
            <a:off x="285720" y="1285860"/>
            <a:ext cx="8642350" cy="4102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pic>
        <p:nvPicPr>
          <p:cNvPr id="3" name="Picture 2" descr="bölgeler"/>
          <p:cNvPicPr>
            <a:picLocks noChangeAspect="1" noChangeArrowheads="1"/>
          </p:cNvPicPr>
          <p:nvPr/>
        </p:nvPicPr>
        <p:blipFill>
          <a:blip r:embed="rId3"/>
          <a:srcRect/>
          <a:stretch>
            <a:fillRect/>
          </a:stretch>
        </p:blipFill>
        <p:spPr bwMode="auto">
          <a:xfrm>
            <a:off x="0" y="0"/>
            <a:ext cx="9144000" cy="5473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3"/>
          <a:stretch>
            <a:fillRect/>
          </a:stretch>
        </p:blipFill>
        <p:spPr>
          <a:xfrm>
            <a:off x="2028" y="0"/>
            <a:ext cx="9139943" cy="6858000"/>
          </a:xfrm>
          <a:prstGeom prst="rect">
            <a:avLst/>
          </a:prstGeom>
        </p:spPr>
      </p:pic>
      <p:graphicFrame>
        <p:nvGraphicFramePr>
          <p:cNvPr id="1026" name="Organization Chart 2"/>
          <p:cNvGraphicFramePr>
            <a:graphicFrameLocks/>
          </p:cNvGraphicFramePr>
          <p:nvPr/>
        </p:nvGraphicFramePr>
        <p:xfrm>
          <a:off x="0" y="-214338"/>
          <a:ext cx="8820150" cy="6408738"/>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0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714348" y="428604"/>
            <a:ext cx="37147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1. Karadeniz Ormanları</a:t>
            </a:r>
            <a:endParaRPr lang="tr-TR" sz="2400" dirty="0"/>
          </a:p>
        </p:txBody>
      </p:sp>
      <p:sp>
        <p:nvSpPr>
          <p:cNvPr id="5" name="4 Metin kutusu"/>
          <p:cNvSpPr txBox="1"/>
          <p:nvPr/>
        </p:nvSpPr>
        <p:spPr>
          <a:xfrm>
            <a:off x="642910" y="1142984"/>
            <a:ext cx="7786742" cy="47459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90000"/>
              </a:lnSpc>
            </a:pPr>
            <a:r>
              <a:rPr lang="tr-TR" sz="2400" b="1" dirty="0" smtClean="0">
                <a:solidFill>
                  <a:schemeClr val="tx2"/>
                </a:solidFill>
              </a:rPr>
              <a:t>Karadeniz </a:t>
            </a:r>
            <a:r>
              <a:rPr lang="tr-TR" sz="2400" b="1" dirty="0" smtClean="0">
                <a:solidFill>
                  <a:schemeClr val="tx2"/>
                </a:solidFill>
              </a:rPr>
              <a:t>ormanları, Karadeniz Bölgesi ile Yıldız dağlarının kuzeye bakan yamaçlarındaki ormanları kapsamaktadır. </a:t>
            </a:r>
            <a:endParaRPr lang="tr-TR" sz="2400" b="1" dirty="0" smtClean="0">
              <a:solidFill>
                <a:schemeClr val="tx2"/>
              </a:solidFill>
            </a:endParaRPr>
          </a:p>
          <a:p>
            <a:pPr>
              <a:lnSpc>
                <a:spcPct val="90000"/>
              </a:lnSpc>
            </a:pPr>
            <a:endParaRPr lang="tr-TR" sz="2400" b="1" dirty="0" smtClean="0">
              <a:solidFill>
                <a:schemeClr val="tx2"/>
              </a:solidFill>
            </a:endParaRPr>
          </a:p>
          <a:p>
            <a:pPr>
              <a:lnSpc>
                <a:spcPct val="90000"/>
              </a:lnSpc>
            </a:pPr>
            <a:r>
              <a:rPr lang="tr-TR" sz="2400" b="1" dirty="0" smtClean="0">
                <a:solidFill>
                  <a:schemeClr val="tx2"/>
                </a:solidFill>
              </a:rPr>
              <a:t>Türkiye'deki bitki türlerinin yarıdan fazlası Karadeniz ormanlarında bulunmaktadır (Bölgenin iklim koşulları, çok çeşitli bitki türlerinin yetişmesine olanak sağlamaktadır</a:t>
            </a:r>
            <a:r>
              <a:rPr lang="tr-TR" sz="2400" b="1" dirty="0" smtClean="0">
                <a:solidFill>
                  <a:schemeClr val="tx2"/>
                </a:solidFill>
              </a:rPr>
              <a:t>.)</a:t>
            </a:r>
          </a:p>
          <a:p>
            <a:pPr>
              <a:lnSpc>
                <a:spcPct val="90000"/>
              </a:lnSpc>
            </a:pPr>
            <a:endParaRPr lang="tr-TR" sz="2400" b="1" dirty="0" smtClean="0">
              <a:solidFill>
                <a:schemeClr val="tx2"/>
              </a:solidFill>
            </a:endParaRPr>
          </a:p>
          <a:p>
            <a:pPr>
              <a:lnSpc>
                <a:spcPct val="90000"/>
              </a:lnSpc>
            </a:pPr>
            <a:r>
              <a:rPr lang="tr-TR" sz="2400" b="1" dirty="0" smtClean="0">
                <a:solidFill>
                  <a:schemeClr val="tx2"/>
                </a:solidFill>
              </a:rPr>
              <a:t>Geniş yapraklı ormanlar, doğuda Gürcistan sınırından başlayarak batıda Yıldız dağlarına kadar uzanan Karadeniz kıyıları boyunca, dağların kuzeye bakan yamaçlarında yaygındır. </a:t>
            </a:r>
            <a:endParaRPr lang="tr-TR" sz="2400" b="1" dirty="0" smtClean="0">
              <a:solidFill>
                <a:schemeClr val="tx2"/>
              </a:solidFill>
            </a:endParaRPr>
          </a:p>
          <a:p>
            <a:pPr>
              <a:lnSpc>
                <a:spcPct val="90000"/>
              </a:lnSpc>
            </a:pPr>
            <a:endParaRPr lang="tr-TR" sz="2400" b="1" dirty="0" smtClean="0">
              <a:solidFill>
                <a:schemeClr val="tx2"/>
              </a:solidFill>
            </a:endParaRPr>
          </a:p>
          <a:p>
            <a:pPr>
              <a:lnSpc>
                <a:spcPct val="90000"/>
              </a:lnSpc>
            </a:pPr>
            <a:r>
              <a:rPr lang="tr-TR" sz="2400" b="1" dirty="0" smtClean="0">
                <a:solidFill>
                  <a:schemeClr val="tx2"/>
                </a:solidFill>
              </a:rPr>
              <a:t>Bu </a:t>
            </a:r>
            <a:r>
              <a:rPr lang="tr-TR" sz="2400" b="1" dirty="0" smtClean="0">
                <a:solidFill>
                  <a:schemeClr val="tx2"/>
                </a:solidFill>
              </a:rPr>
              <a:t>ormanlar kıyıdan başlayarak 1000 metre yüksekliklere kadar uzanırlar</a:t>
            </a:r>
            <a:r>
              <a:rPr lang="tr-TR" sz="2400" b="1" dirty="0" smtClean="0">
                <a:solidFill>
                  <a:schemeClr val="tx2"/>
                </a:solidFill>
              </a:rPr>
              <a:t>.</a:t>
            </a:r>
            <a:r>
              <a:rPr lang="tr-TR" sz="2400" dirty="0" smtClean="0">
                <a:solidFill>
                  <a:schemeClr val="tx2"/>
                </a:solidFill>
              </a:rPr>
              <a:t>  </a:t>
            </a:r>
            <a:endParaRPr lang="tr-TR" sz="24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jpg"/>
          <p:cNvPicPr>
            <a:picLocks noChangeAspect="1"/>
          </p:cNvPicPr>
          <p:nvPr/>
        </p:nvPicPr>
        <p:blipFill>
          <a:blip r:embed="rId2"/>
          <a:stretch>
            <a:fillRect/>
          </a:stretch>
        </p:blipFill>
        <p:spPr>
          <a:xfrm>
            <a:off x="2028" y="0"/>
            <a:ext cx="9139943" cy="6858000"/>
          </a:xfrm>
          <a:prstGeom prst="rect">
            <a:avLst/>
          </a:prstGeom>
        </p:spPr>
      </p:pic>
      <p:sp>
        <p:nvSpPr>
          <p:cNvPr id="3" name="2 Metin kutusu"/>
          <p:cNvSpPr txBox="1"/>
          <p:nvPr/>
        </p:nvSpPr>
        <p:spPr>
          <a:xfrm>
            <a:off x="1214414" y="357166"/>
            <a:ext cx="37147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solidFill>
                  <a:srgbClr val="0033CC"/>
                </a:solidFill>
              </a:rPr>
              <a:t>1. Karadeniz Ormanları</a:t>
            </a:r>
            <a:endParaRPr lang="tr-TR" sz="2400" dirty="0"/>
          </a:p>
        </p:txBody>
      </p:sp>
      <p:sp>
        <p:nvSpPr>
          <p:cNvPr id="5" name="4 Metin kutusu"/>
          <p:cNvSpPr txBox="1"/>
          <p:nvPr/>
        </p:nvSpPr>
        <p:spPr>
          <a:xfrm>
            <a:off x="1142976" y="1214422"/>
            <a:ext cx="571504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buFont typeface="Wingdings" pitchFamily="2" charset="2"/>
              <a:buNone/>
            </a:pPr>
            <a:r>
              <a:rPr lang="tr-TR" sz="2400" b="1" u="sng" dirty="0" smtClean="0">
                <a:solidFill>
                  <a:schemeClr val="tx2"/>
                </a:solidFill>
              </a:rPr>
              <a:t>Geniş Yapraklı Ormanlarda;</a:t>
            </a:r>
          </a:p>
          <a:p>
            <a:pPr>
              <a:lnSpc>
                <a:spcPct val="90000"/>
              </a:lnSpc>
              <a:buFont typeface="Wingdings" pitchFamily="2" charset="2"/>
              <a:buChar char="v"/>
            </a:pPr>
            <a:r>
              <a:rPr lang="tr-TR" sz="2400" b="1" dirty="0" smtClean="0">
                <a:solidFill>
                  <a:schemeClr val="tx2"/>
                </a:solidFill>
              </a:rPr>
              <a:t>Gürgen</a:t>
            </a:r>
          </a:p>
          <a:p>
            <a:pPr>
              <a:lnSpc>
                <a:spcPct val="90000"/>
              </a:lnSpc>
              <a:buFont typeface="Wingdings" pitchFamily="2" charset="2"/>
              <a:buChar char="v"/>
            </a:pPr>
            <a:r>
              <a:rPr lang="tr-TR" sz="2400" b="1" dirty="0" smtClean="0">
                <a:solidFill>
                  <a:schemeClr val="tx2"/>
                </a:solidFill>
              </a:rPr>
              <a:t>Kayın </a:t>
            </a:r>
          </a:p>
          <a:p>
            <a:pPr>
              <a:lnSpc>
                <a:spcPct val="90000"/>
              </a:lnSpc>
              <a:buFont typeface="Wingdings" pitchFamily="2" charset="2"/>
              <a:buChar char="v"/>
            </a:pPr>
            <a:r>
              <a:rPr lang="tr-TR" sz="2400" b="1" dirty="0" smtClean="0">
                <a:solidFill>
                  <a:schemeClr val="tx2"/>
                </a:solidFill>
              </a:rPr>
              <a:t>Kestane</a:t>
            </a:r>
          </a:p>
          <a:p>
            <a:pPr>
              <a:lnSpc>
                <a:spcPct val="90000"/>
              </a:lnSpc>
              <a:buFont typeface="Wingdings" pitchFamily="2" charset="2"/>
              <a:buChar char="v"/>
            </a:pPr>
            <a:r>
              <a:rPr lang="tr-TR" sz="2400" b="1" dirty="0" smtClean="0">
                <a:solidFill>
                  <a:schemeClr val="tx2"/>
                </a:solidFill>
              </a:rPr>
              <a:t>Ihlamur</a:t>
            </a:r>
          </a:p>
          <a:p>
            <a:pPr>
              <a:lnSpc>
                <a:spcPct val="90000"/>
              </a:lnSpc>
              <a:buFont typeface="Wingdings" pitchFamily="2" charset="2"/>
              <a:buChar char="v"/>
            </a:pPr>
            <a:r>
              <a:rPr lang="tr-TR" sz="2400" b="1" dirty="0" smtClean="0">
                <a:solidFill>
                  <a:schemeClr val="tx2"/>
                </a:solidFill>
              </a:rPr>
              <a:t>Meşe</a:t>
            </a:r>
          </a:p>
          <a:p>
            <a:pPr>
              <a:lnSpc>
                <a:spcPct val="90000"/>
              </a:lnSpc>
              <a:buFont typeface="Wingdings" pitchFamily="2" charset="2"/>
              <a:buChar char="v"/>
            </a:pPr>
            <a:r>
              <a:rPr lang="tr-TR" sz="2400" b="1" dirty="0" smtClean="0">
                <a:solidFill>
                  <a:schemeClr val="tx2"/>
                </a:solidFill>
              </a:rPr>
              <a:t>Akçaağaç</a:t>
            </a:r>
          </a:p>
          <a:p>
            <a:pPr>
              <a:lnSpc>
                <a:spcPct val="90000"/>
              </a:lnSpc>
              <a:buFont typeface="Wingdings" pitchFamily="2" charset="2"/>
              <a:buChar char="v"/>
            </a:pPr>
            <a:r>
              <a:rPr lang="tr-TR" sz="2400" b="1" dirty="0" smtClean="0">
                <a:solidFill>
                  <a:schemeClr val="tx2"/>
                </a:solidFill>
              </a:rPr>
              <a:t>Karaağaç </a:t>
            </a:r>
          </a:p>
          <a:p>
            <a:pPr>
              <a:lnSpc>
                <a:spcPct val="90000"/>
              </a:lnSpc>
              <a:buFont typeface="Wingdings" pitchFamily="2" charset="2"/>
              <a:buChar char="v"/>
            </a:pPr>
            <a:r>
              <a:rPr lang="tr-TR" sz="2400" b="1" dirty="0" smtClean="0">
                <a:solidFill>
                  <a:schemeClr val="tx2"/>
                </a:solidFill>
              </a:rPr>
              <a:t>Dişbudak </a:t>
            </a:r>
          </a:p>
          <a:p>
            <a:pPr>
              <a:lnSpc>
                <a:spcPct val="90000"/>
              </a:lnSpc>
              <a:buFont typeface="Wingdings" pitchFamily="2" charset="2"/>
              <a:buChar char="v"/>
            </a:pPr>
            <a:r>
              <a:rPr lang="tr-TR" sz="2400" b="1" dirty="0" smtClean="0">
                <a:solidFill>
                  <a:schemeClr val="tx2"/>
                </a:solidFill>
              </a:rPr>
              <a:t>Kızılağaç gibi ağaç türleri bulunur.</a:t>
            </a:r>
            <a:endParaRPr lang="tr-TR" sz="24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1224</Words>
  <PresentationFormat>Ekran Gösterisi (4:3)</PresentationFormat>
  <Paragraphs>155</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BaweR</dc:creator>
  <cp:lastModifiedBy>seyit yardımcı</cp:lastModifiedBy>
  <cp:revision>5</cp:revision>
  <dcterms:created xsi:type="dcterms:W3CDTF">2013-03-10T18:06:26Z</dcterms:created>
  <dcterms:modified xsi:type="dcterms:W3CDTF">2013-03-10T18:54:09Z</dcterms:modified>
</cp:coreProperties>
</file>